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19"/>
  </p:notesMasterIdLst>
  <p:sldIdLst>
    <p:sldId id="390" r:id="rId2"/>
    <p:sldId id="299" r:id="rId3"/>
    <p:sldId id="873" r:id="rId4"/>
    <p:sldId id="1268" r:id="rId5"/>
    <p:sldId id="1262" r:id="rId6"/>
    <p:sldId id="1261" r:id="rId7"/>
    <p:sldId id="1267" r:id="rId8"/>
    <p:sldId id="1264" r:id="rId9"/>
    <p:sldId id="1265" r:id="rId10"/>
    <p:sldId id="1266" r:id="rId11"/>
    <p:sldId id="1274" r:id="rId12"/>
    <p:sldId id="1273" r:id="rId13"/>
    <p:sldId id="1272" r:id="rId14"/>
    <p:sldId id="1269" r:id="rId15"/>
    <p:sldId id="1271" r:id="rId16"/>
    <p:sldId id="1263" r:id="rId17"/>
    <p:sldId id="1239" r:id="rId1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5808"/>
    <a:srgbClr val="ECF1E7"/>
    <a:srgbClr val="EEECE1"/>
    <a:srgbClr val="800000"/>
    <a:srgbClr val="523F69"/>
    <a:srgbClr val="5E5A24"/>
    <a:srgbClr val="702316"/>
    <a:srgbClr val="8B2518"/>
    <a:srgbClr val="2D2A19"/>
    <a:srgbClr val="E1E9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autoAdjust="0"/>
    <p:restoredTop sz="73605" autoAdjust="0"/>
  </p:normalViewPr>
  <p:slideViewPr>
    <p:cSldViewPr snapToGrid="0" snapToObjects="1">
      <p:cViewPr varScale="1">
        <p:scale>
          <a:sx n="92" d="100"/>
          <a:sy n="92" d="100"/>
        </p:scale>
        <p:origin x="2504" y="184"/>
      </p:cViewPr>
      <p:guideLst>
        <p:guide orient="horz" pos="2160"/>
        <p:guide pos="2880"/>
      </p:guideLst>
    </p:cSldViewPr>
  </p:slideViewPr>
  <p:outlineViewPr>
    <p:cViewPr>
      <p:scale>
        <a:sx n="33" d="100"/>
        <a:sy n="33" d="100"/>
      </p:scale>
      <p:origin x="0" y="-18312"/>
    </p:cViewPr>
  </p:outlineViewPr>
  <p:notesTextViewPr>
    <p:cViewPr>
      <p:scale>
        <a:sx n="3" d="2"/>
        <a:sy n="3" d="2"/>
      </p:scale>
      <p:origin x="0" y="0"/>
    </p:cViewPr>
  </p:notesTextViewPr>
  <p:sorterViewPr>
    <p:cViewPr>
      <p:scale>
        <a:sx n="80" d="100"/>
        <a:sy n="80" d="100"/>
      </p:scale>
      <p:origin x="0" y="517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24CFDDEE-B003-E047-8C72-0C8FB589A3B1}" type="datetimeFigureOut">
              <a:rPr lang="en-US" smtClean="0"/>
              <a:t>8/15/25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21D0D7F5-E8C8-5E4B-9195-D6A3FAACD294}" type="slidenum">
              <a:rPr lang="en-US" smtClean="0"/>
              <a:t>‹#›</a:t>
            </a:fld>
            <a:endParaRPr lang="en-US"/>
          </a:p>
        </p:txBody>
      </p:sp>
    </p:spTree>
    <p:extLst>
      <p:ext uri="{BB962C8B-B14F-4D97-AF65-F5344CB8AC3E}">
        <p14:creationId xmlns:p14="http://schemas.microsoft.com/office/powerpoint/2010/main" val="416727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pmimages.org/browse/detail.cfm?imgnum=5473788#collapseseve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ipmimages.org/browse/detail.cfm?imgnum=5371450#collapsesev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pmimages.org/browse/detail.cfm?imgnum=2307038#collapseseven"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ipmimages.org/browse/detail.cfm?imgnum=5493280#collapseseven" TargetMode="External"/><Relationship Id="rId4" Type="http://schemas.openxmlformats.org/officeDocument/2006/relationships/hyperlink" Target="https://www.ipmimages.org/browse/detail.cfm?imgnum=5483530#collapseseve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pmimages.org/browse/detail.cfm?imgnum=5598607#collapseseve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pmimages.org/browse/detail.cfm?imgnum=5554455#collapseseve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pmimages.org/browse/detail.cfm?imgnum=5431207#collapseseve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ipmimages.org/browse/detail.cfm?imgnum=5438931#collapseseven" TargetMode="External"/><Relationship Id="rId5" Type="http://schemas.openxmlformats.org/officeDocument/2006/relationships/hyperlink" Target="https://www.ipmimages.org/browse/detail.cfm?imgnum=5461397#collapseseven" TargetMode="External"/><Relationship Id="rId4" Type="http://schemas.openxmlformats.org/officeDocument/2006/relationships/hyperlink" Target="https://www.ipmimages.org/browse/detail.cfm?imgnum=5015063#collapseseve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pmimages.org/browse/detail.cfm?imgnum=5369644#collapsesev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ipmimages.org/browse/detail.cfm?imgnum=5444676#collapsesev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trike="sngStrike" dirty="0"/>
          </a:p>
        </p:txBody>
      </p:sp>
      <p:sp>
        <p:nvSpPr>
          <p:cNvPr id="4" name="Slide Number Placeholder 3"/>
          <p:cNvSpPr>
            <a:spLocks noGrp="1"/>
          </p:cNvSpPr>
          <p:nvPr>
            <p:ph type="sldNum" sz="quarter" idx="10"/>
          </p:nvPr>
        </p:nvSpPr>
        <p:spPr/>
        <p:txBody>
          <a:bodyPr/>
          <a:lstStyle/>
          <a:p>
            <a:fld id="{21D0D7F5-E8C8-5E4B-9195-D6A3FAACD294}" type="slidenum">
              <a:rPr lang="en-US" smtClean="0"/>
              <a:t>1</a:t>
            </a:fld>
            <a:endParaRPr lang="en-US"/>
          </a:p>
        </p:txBody>
      </p:sp>
    </p:spTree>
    <p:extLst>
      <p:ext uri="{BB962C8B-B14F-4D97-AF65-F5344CB8AC3E}">
        <p14:creationId xmlns:p14="http://schemas.microsoft.com/office/powerpoint/2010/main" val="4198752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Monk parrot: </a:t>
            </a:r>
            <a:r>
              <a:rPr lang="en-US" b="1" dirty="0">
                <a:hlinkClick r:id="rId3"/>
              </a:rPr>
              <a:t>Stephanie Sanchez,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Escaped accidentally and were released in various parts of the United States. They become established due to their high tolerance for a wide range of temperatures, including extreme cold and hot weather.</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Iguana: </a:t>
            </a:r>
            <a:r>
              <a:rPr lang="en-US" b="1" dirty="0">
                <a:hlinkClick r:id="rId4"/>
              </a:rPr>
              <a:t>Vicky Quick, National Biological Information Infrastructure,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They were first reported outside of captivity in Miami, Florida in 1966 and are now overrunning the Everglades. In Texas, they slowly worked their way up from Southern Mexico to Southern Texas, where they have been established at least since the 1990s. For Puerto Rico iguanas have completely overrun the island and are a major pest.</a:t>
            </a:r>
            <a:endParaRPr lang="en-US" b="1" dirty="0"/>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10</a:t>
            </a:fld>
            <a:endParaRPr lang="en-US" dirty="0"/>
          </a:p>
        </p:txBody>
      </p:sp>
    </p:spTree>
    <p:extLst>
      <p:ext uri="{BB962C8B-B14F-4D97-AF65-F5344CB8AC3E}">
        <p14:creationId xmlns:p14="http://schemas.microsoft.com/office/powerpoint/2010/main" val="4003832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Click </a:t>
            </a:r>
            <a:r>
              <a:rPr lang="en-US" b="1" dirty="0">
                <a:solidFill>
                  <a:srgbClr val="FF0000"/>
                </a:solidFill>
              </a:rPr>
              <a:t>red ribbon </a:t>
            </a:r>
            <a:r>
              <a:rPr lang="en-US" b="0" dirty="0"/>
              <a:t>for animation</a:t>
            </a:r>
          </a:p>
        </p:txBody>
      </p:sp>
      <p:sp>
        <p:nvSpPr>
          <p:cNvPr id="4" name="Slide Number Placeholder 3"/>
          <p:cNvSpPr>
            <a:spLocks noGrp="1"/>
          </p:cNvSpPr>
          <p:nvPr>
            <p:ph type="sldNum" sz="quarter" idx="10"/>
          </p:nvPr>
        </p:nvSpPr>
        <p:spPr/>
        <p:txBody>
          <a:bodyPr/>
          <a:lstStyle/>
          <a:p>
            <a:fld id="{21D0D7F5-E8C8-5E4B-9195-D6A3FAACD294}" type="slidenum">
              <a:rPr lang="en-US" smtClean="0"/>
              <a:t>11</a:t>
            </a:fld>
            <a:endParaRPr lang="en-US" dirty="0"/>
          </a:p>
        </p:txBody>
      </p:sp>
    </p:spTree>
    <p:extLst>
      <p:ext uri="{BB962C8B-B14F-4D97-AF65-F5344CB8AC3E}">
        <p14:creationId xmlns:p14="http://schemas.microsoft.com/office/powerpoint/2010/main" val="1054321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Click </a:t>
            </a:r>
            <a:r>
              <a:rPr lang="en-US" b="1" dirty="0">
                <a:solidFill>
                  <a:srgbClr val="FF0000"/>
                </a:solidFill>
              </a:rPr>
              <a:t>red ribbon </a:t>
            </a:r>
            <a:r>
              <a:rPr lang="en-US" b="0" dirty="0"/>
              <a:t>for animation</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21D0D7F5-E8C8-5E4B-9195-D6A3FAACD294}" type="slidenum">
              <a:rPr lang="en-US" smtClean="0"/>
              <a:t>12</a:t>
            </a:fld>
            <a:endParaRPr lang="en-US" dirty="0"/>
          </a:p>
        </p:txBody>
      </p:sp>
    </p:spTree>
    <p:extLst>
      <p:ext uri="{BB962C8B-B14F-4D97-AF65-F5344CB8AC3E}">
        <p14:creationId xmlns:p14="http://schemas.microsoft.com/office/powerpoint/2010/main" val="4042439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Chinese </a:t>
            </a:r>
            <a:r>
              <a:rPr lang="en-US" b="1" dirty="0" err="1"/>
              <a:t>Tallowtree</a:t>
            </a:r>
            <a:r>
              <a:rPr lang="en-US" b="1" dirty="0"/>
              <a:t>: </a:t>
            </a:r>
            <a:r>
              <a:rPr lang="en-US" b="1" dirty="0">
                <a:hlinkClick r:id="rId3"/>
              </a:rPr>
              <a:t>James H. Miller, USDA Forest Service,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Brought over by colonists in the 1700s for the tallow seed oil &amp; soap production and pretty leaves. </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0" dirty="0"/>
          </a:p>
          <a:p>
            <a:pPr defTabSz="475451">
              <a:defRPr/>
            </a:pPr>
            <a:r>
              <a:rPr lang="en-US" b="1" dirty="0"/>
              <a:t>Nandina: </a:t>
            </a:r>
            <a:r>
              <a:rPr lang="en-US" b="1" dirty="0">
                <a:hlinkClick r:id="rId3"/>
              </a:rPr>
              <a:t>James H. Miller, USDA Forest Service, Bugwood.org </a:t>
            </a:r>
            <a:endParaRPr lang="en-US" b="1" dirty="0"/>
          </a:p>
          <a:p>
            <a:pPr defTabSz="475451">
              <a:defRPr/>
            </a:pPr>
            <a:r>
              <a:rPr lang="en-US" b="0" dirty="0"/>
              <a:t>Originally brought to US in late 1800s, for sale in landscaping. Became naturalized by 1903.</a:t>
            </a:r>
          </a:p>
          <a:p>
            <a:pPr defTabSz="475451">
              <a:defRPr/>
            </a:pPr>
            <a:endParaRPr lang="en-US" b="0"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Kudzu: </a:t>
            </a:r>
            <a:r>
              <a:rPr lang="en-US" b="1" dirty="0">
                <a:hlinkClick r:id="rId4"/>
              </a:rPr>
              <a:t>Leslie J. </a:t>
            </a:r>
            <a:r>
              <a:rPr lang="en-US" b="1" dirty="0" err="1">
                <a:hlinkClick r:id="rId4"/>
              </a:rPr>
              <a:t>Mehrhoff</a:t>
            </a:r>
            <a:r>
              <a:rPr lang="en-US" b="1" dirty="0">
                <a:hlinkClick r:id="rId4"/>
              </a:rPr>
              <a:t>, University of Connecticut, Bugwood.org </a:t>
            </a:r>
            <a:endParaRPr lang="en-US" b="1" dirty="0"/>
          </a:p>
          <a:p>
            <a:pPr defTabSz="475451">
              <a:defRPr/>
            </a:pPr>
            <a:r>
              <a:rPr lang="en-US" dirty="0"/>
              <a:t>Introduced in the United States in the 1800's as an ornamental plant and livestock control.</a:t>
            </a:r>
          </a:p>
          <a:p>
            <a:pPr defTabSz="475451">
              <a:defRPr/>
            </a:pPr>
            <a:endParaRPr lang="en-US"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Honeysuckle: </a:t>
            </a:r>
            <a:r>
              <a:rPr lang="en-US" b="1" dirty="0">
                <a:hlinkClick r:id="rId5"/>
              </a:rPr>
              <a:t>William M. </a:t>
            </a:r>
            <a:r>
              <a:rPr lang="en-US" b="1" dirty="0" err="1">
                <a:hlinkClick r:id="rId5"/>
              </a:rPr>
              <a:t>Ciesla</a:t>
            </a:r>
            <a:r>
              <a:rPr lang="en-US" b="1" dirty="0">
                <a:hlinkClick r:id="rId5"/>
              </a:rPr>
              <a:t>, Forest Health Management International, Bugwood.org </a:t>
            </a:r>
            <a:endParaRPr lang="en-US" b="1" dirty="0"/>
          </a:p>
          <a:p>
            <a:pPr defTabSz="475451">
              <a:defRPr/>
            </a:pPr>
            <a:r>
              <a:rPr lang="en-US" b="0" dirty="0"/>
              <a:t>I</a:t>
            </a:r>
            <a:r>
              <a:rPr lang="en-US" dirty="0"/>
              <a:t>ntroduced to North America in the early 1800s for sweet and fragrant flowers. Spread from New England to the Ohio Valley, in the 1940s it spread down south to the Atlantic and Gulf coastal plains.</a:t>
            </a:r>
            <a:endParaRPr lang="en-US" b="1" dirty="0"/>
          </a:p>
        </p:txBody>
      </p:sp>
      <p:sp>
        <p:nvSpPr>
          <p:cNvPr id="4" name="Slide Number Placeholder 3"/>
          <p:cNvSpPr>
            <a:spLocks noGrp="1"/>
          </p:cNvSpPr>
          <p:nvPr>
            <p:ph type="sldNum" sz="quarter" idx="10"/>
          </p:nvPr>
        </p:nvSpPr>
        <p:spPr/>
        <p:txBody>
          <a:bodyPr/>
          <a:lstStyle/>
          <a:p>
            <a:fld id="{21D0D7F5-E8C8-5E4B-9195-D6A3FAACD294}" type="slidenum">
              <a:rPr lang="en-US" smtClean="0"/>
              <a:t>13</a:t>
            </a:fld>
            <a:endParaRPr lang="en-US" dirty="0"/>
          </a:p>
        </p:txBody>
      </p:sp>
    </p:spTree>
    <p:extLst>
      <p:ext uri="{BB962C8B-B14F-4D97-AF65-F5344CB8AC3E}">
        <p14:creationId xmlns:p14="http://schemas.microsoft.com/office/powerpoint/2010/main" val="210343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u="sng" dirty="0"/>
              <a:t>Similarities: </a:t>
            </a:r>
            <a:r>
              <a:rPr lang="en-US" dirty="0"/>
              <a:t>Tied into humans moving plants and animals around. Whether it is was accidental like Zebra Mussels in ballast water or intention like the Pet Trade, it all boils down to human intervention. </a:t>
            </a:r>
          </a:p>
          <a:p>
            <a:pPr defTabSz="475451">
              <a:defRPr/>
            </a:pPr>
            <a:endParaRPr lang="en-US" dirty="0"/>
          </a:p>
          <a:p>
            <a:pPr defTabSz="475451">
              <a:defRPr/>
            </a:pPr>
            <a:r>
              <a:rPr lang="en-US" b="1" u="sng" dirty="0"/>
              <a:t>Differences: </a:t>
            </a:r>
            <a:r>
              <a:rPr lang="en-US" b="0" dirty="0"/>
              <a:t>Zebra mussels arrived in ballast water. Fire Ants hitchhiked in potted plants to then establish in the US. </a:t>
            </a:r>
            <a:r>
              <a:rPr lang="en-US" b="0" dirty="0" err="1"/>
              <a:t>EAB</a:t>
            </a:r>
            <a:r>
              <a:rPr lang="en-US" b="0" dirty="0"/>
              <a:t> arrived on wooden pallets and spread throughout the US because of moving firewood. </a:t>
            </a:r>
            <a:endParaRPr lang="en-US" b="1" dirty="0"/>
          </a:p>
        </p:txBody>
      </p:sp>
      <p:sp>
        <p:nvSpPr>
          <p:cNvPr id="4" name="Slide Number Placeholder 3"/>
          <p:cNvSpPr>
            <a:spLocks noGrp="1"/>
          </p:cNvSpPr>
          <p:nvPr>
            <p:ph type="sldNum" sz="quarter" idx="10"/>
          </p:nvPr>
        </p:nvSpPr>
        <p:spPr/>
        <p:txBody>
          <a:bodyPr/>
          <a:lstStyle/>
          <a:p>
            <a:fld id="{21D0D7F5-E8C8-5E4B-9195-D6A3FAACD294}" type="slidenum">
              <a:rPr lang="en-US" smtClean="0"/>
              <a:t>14</a:t>
            </a:fld>
            <a:endParaRPr lang="en-US" dirty="0"/>
          </a:p>
        </p:txBody>
      </p:sp>
    </p:spTree>
    <p:extLst>
      <p:ext uri="{BB962C8B-B14F-4D97-AF65-F5344CB8AC3E}">
        <p14:creationId xmlns:p14="http://schemas.microsoft.com/office/powerpoint/2010/main" val="1219394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Students are to interpret the animation and the impact of the transmissions and think of ideas on how to minimize and fix the problem</a:t>
            </a:r>
          </a:p>
        </p:txBody>
      </p:sp>
      <p:sp>
        <p:nvSpPr>
          <p:cNvPr id="4" name="Slide Number Placeholder 3"/>
          <p:cNvSpPr>
            <a:spLocks noGrp="1"/>
          </p:cNvSpPr>
          <p:nvPr>
            <p:ph type="sldNum" sz="quarter" idx="10"/>
          </p:nvPr>
        </p:nvSpPr>
        <p:spPr/>
        <p:txBody>
          <a:bodyPr/>
          <a:lstStyle/>
          <a:p>
            <a:fld id="{21D0D7F5-E8C8-5E4B-9195-D6A3FAACD294}" type="slidenum">
              <a:rPr lang="en-US" smtClean="0"/>
              <a:t>15</a:t>
            </a:fld>
            <a:endParaRPr lang="en-US" dirty="0"/>
          </a:p>
        </p:txBody>
      </p:sp>
    </p:spTree>
    <p:extLst>
      <p:ext uri="{BB962C8B-B14F-4D97-AF65-F5344CB8AC3E}">
        <p14:creationId xmlns:p14="http://schemas.microsoft.com/office/powerpoint/2010/main" val="433376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16</a:t>
            </a:fld>
            <a:endParaRPr lang="en-US" dirty="0"/>
          </a:p>
        </p:txBody>
      </p:sp>
    </p:spTree>
    <p:extLst>
      <p:ext uri="{BB962C8B-B14F-4D97-AF65-F5344CB8AC3E}">
        <p14:creationId xmlns:p14="http://schemas.microsoft.com/office/powerpoint/2010/main" val="699177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Next we’ll discuss how YOU can help prevent the spread of invasives.</a:t>
            </a:r>
          </a:p>
        </p:txBody>
      </p:sp>
      <p:sp>
        <p:nvSpPr>
          <p:cNvPr id="4" name="Slide Number Placeholder 3"/>
          <p:cNvSpPr>
            <a:spLocks noGrp="1"/>
          </p:cNvSpPr>
          <p:nvPr>
            <p:ph type="sldNum" sz="quarter" idx="10"/>
          </p:nvPr>
        </p:nvSpPr>
        <p:spPr/>
        <p:txBody>
          <a:bodyPr/>
          <a:lstStyle/>
          <a:p>
            <a:fld id="{21D0D7F5-E8C8-5E4B-9195-D6A3FAACD294}" type="slidenum">
              <a:rPr lang="en-US" smtClean="0"/>
              <a:t>17</a:t>
            </a:fld>
            <a:endParaRPr lang="en-US"/>
          </a:p>
        </p:txBody>
      </p:sp>
    </p:spTree>
    <p:extLst>
      <p:ext uri="{BB962C8B-B14F-4D97-AF65-F5344CB8AC3E}">
        <p14:creationId xmlns:p14="http://schemas.microsoft.com/office/powerpoint/2010/main" val="1292586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0D7F5-E8C8-5E4B-9195-D6A3FAACD294}" type="slidenum">
              <a:rPr lang="en-US" smtClean="0"/>
              <a:t>2</a:t>
            </a:fld>
            <a:endParaRPr lang="en-US"/>
          </a:p>
        </p:txBody>
      </p:sp>
    </p:spTree>
    <p:extLst>
      <p:ext uri="{BB962C8B-B14F-4D97-AF65-F5344CB8AC3E}">
        <p14:creationId xmlns:p14="http://schemas.microsoft.com/office/powerpoint/2010/main" val="329866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3</a:t>
            </a:fld>
            <a:endParaRPr lang="en-US" dirty="0"/>
          </a:p>
        </p:txBody>
      </p:sp>
    </p:spTree>
    <p:extLst>
      <p:ext uri="{BB962C8B-B14F-4D97-AF65-F5344CB8AC3E}">
        <p14:creationId xmlns:p14="http://schemas.microsoft.com/office/powerpoint/2010/main" val="311929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Six Strategies of the Plant Pest and Disease Management and Disaster Prevention Program</a:t>
            </a:r>
          </a:p>
          <a:p>
            <a:pPr defTabSz="475451">
              <a:defRPr/>
            </a:pPr>
            <a:r>
              <a:rPr lang="en-US" b="1" dirty="0"/>
              <a:t>Funds projects and Organizes specific goals for critical needs to strengthen, prevent, detect, and mitigate invasive pests and diseases.</a:t>
            </a:r>
          </a:p>
          <a:p>
            <a:pPr defTabSz="475451">
              <a:defRPr/>
            </a:pPr>
            <a:endParaRPr lang="en-US" b="1" u="sng" dirty="0"/>
          </a:p>
          <a:p>
            <a:pPr defTabSz="475451">
              <a:defRPr/>
            </a:pPr>
            <a:r>
              <a:rPr lang="en-US" b="0" u="none" dirty="0"/>
              <a:t>This lesson will focus on </a:t>
            </a:r>
            <a:r>
              <a:rPr lang="en-US" b="1" u="sng" dirty="0"/>
              <a:t>transmission pathways and HOW WE CAN MITIGATE </a:t>
            </a:r>
          </a:p>
          <a:p>
            <a:pPr defTabSz="475451">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sz="1200" dirty="0"/>
              <a:t>https://www.aphis.usda.gov/aphis/ourfocus/planthealth/ppa-ppdmdpp/ppdmdpp/plant-pest-disease-managemet-disaster-prevention-program</a:t>
            </a:r>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4</a:t>
            </a:fld>
            <a:endParaRPr lang="en-US" dirty="0"/>
          </a:p>
        </p:txBody>
      </p:sp>
    </p:spTree>
    <p:extLst>
      <p:ext uri="{BB962C8B-B14F-4D97-AF65-F5344CB8AC3E}">
        <p14:creationId xmlns:p14="http://schemas.microsoft.com/office/powerpoint/2010/main" val="19451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dirty="0"/>
              <a:t>Photos are hyperlinked to their websites: Stop Aquatic Hitchhikers and USDA-APHIS website. Students can go there to learn more!</a:t>
            </a:r>
          </a:p>
        </p:txBody>
      </p:sp>
      <p:sp>
        <p:nvSpPr>
          <p:cNvPr id="4" name="Slide Number Placeholder 3"/>
          <p:cNvSpPr>
            <a:spLocks noGrp="1"/>
          </p:cNvSpPr>
          <p:nvPr>
            <p:ph type="sldNum" sz="quarter" idx="10"/>
          </p:nvPr>
        </p:nvSpPr>
        <p:spPr/>
        <p:txBody>
          <a:bodyPr/>
          <a:lstStyle/>
          <a:p>
            <a:fld id="{21D0D7F5-E8C8-5E4B-9195-D6A3FAACD294}" type="slidenum">
              <a:rPr lang="en-US" smtClean="0"/>
              <a:t>5</a:t>
            </a:fld>
            <a:endParaRPr lang="en-US" dirty="0"/>
          </a:p>
        </p:txBody>
      </p:sp>
    </p:spTree>
    <p:extLst>
      <p:ext uri="{BB962C8B-B14F-4D97-AF65-F5344CB8AC3E}">
        <p14:creationId xmlns:p14="http://schemas.microsoft.com/office/powerpoint/2010/main" val="251703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Python: </a:t>
            </a:r>
            <a:r>
              <a:rPr lang="en-US" b="1" dirty="0">
                <a:hlinkClick r:id="rId3"/>
              </a:rPr>
              <a:t>Robert Edman, Florida Fish and Wildlife Conservation Commission ,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HUGE problem in Florida, all from people dumping their pythons “into the wild” AKA the Florida Everglades. </a:t>
            </a:r>
          </a:p>
          <a:p>
            <a:pPr defTabSz="475451">
              <a:defRPr/>
            </a:pPr>
            <a:endParaRPr lang="en-US"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Purple Loosestrife: </a:t>
            </a:r>
            <a:r>
              <a:rPr lang="en-US" b="1" dirty="0">
                <a:hlinkClick r:id="rId4"/>
              </a:rPr>
              <a:t>David </a:t>
            </a:r>
            <a:r>
              <a:rPr lang="en-US" b="1" dirty="0" err="1">
                <a:hlinkClick r:id="rId4"/>
              </a:rPr>
              <a:t>Cappaert</a:t>
            </a:r>
            <a:r>
              <a:rPr lang="en-US" b="1" dirty="0">
                <a:hlinkClick r:id="rId4"/>
              </a:rPr>
              <a:t>, Bugwood.org </a:t>
            </a:r>
            <a:r>
              <a:rPr lang="en-US" dirty="0"/>
              <a:t>First introduced in the 1800's to the United States, purple loosestrife was intended for medicinal and ornamental uses. </a:t>
            </a:r>
            <a:endParaRPr lang="en-US" b="1" dirty="0"/>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6</a:t>
            </a:fld>
            <a:endParaRPr lang="en-US" dirty="0"/>
          </a:p>
        </p:txBody>
      </p:sp>
    </p:spTree>
    <p:extLst>
      <p:ext uri="{BB962C8B-B14F-4D97-AF65-F5344CB8AC3E}">
        <p14:creationId xmlns:p14="http://schemas.microsoft.com/office/powerpoint/2010/main" val="119044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sz="1100" b="1" dirty="0"/>
              <a:t>Students are to interpret the animation and the impact of the transmissions and think of ideas on how to minimize and fix the problem</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21D0D7F5-E8C8-5E4B-9195-D6A3FAACD294}" type="slidenum">
              <a:rPr lang="en-US" smtClean="0"/>
              <a:t>7</a:t>
            </a:fld>
            <a:endParaRPr lang="en-US" dirty="0"/>
          </a:p>
        </p:txBody>
      </p:sp>
    </p:spTree>
    <p:extLst>
      <p:ext uri="{BB962C8B-B14F-4D97-AF65-F5344CB8AC3E}">
        <p14:creationId xmlns:p14="http://schemas.microsoft.com/office/powerpoint/2010/main" val="37866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Grass Carp (Top Right): </a:t>
            </a:r>
            <a:r>
              <a:rPr lang="en-US" b="1" dirty="0">
                <a:hlinkClick r:id="rId3"/>
              </a:rPr>
              <a:t>USGS , US Geological Survey,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Once imported it did manage Hydrilla BUT it also reproduced faster than native carp species causing major ecosystem shifts. NOW Triploid Carps are released for Hydrilla management, they are </a:t>
            </a:r>
            <a:r>
              <a:rPr lang="en-US" b="0" u="sng" dirty="0"/>
              <a:t>sterile</a:t>
            </a:r>
            <a:r>
              <a:rPr lang="en-US" b="0" u="none" dirty="0"/>
              <a:t> so they cannot reproduce and takeover native fishes.</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Cactus moth photo: </a:t>
            </a:r>
            <a:r>
              <a:rPr lang="en-US" b="1" dirty="0">
                <a:hlinkClick r:id="rId4"/>
              </a:rPr>
              <a:t>Ignacio Baez, USDA Agricultural Research Service,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0" dirty="0"/>
              <a:t>Moths imported to control Opuntia cacti. However, bringing it to the Caribbean then allowed them to expand to the Florida Keys and United States where </a:t>
            </a:r>
            <a:r>
              <a:rPr lang="en-US" b="0" i="1" dirty="0"/>
              <a:t>Opuntia </a:t>
            </a:r>
            <a:r>
              <a:rPr lang="en-US" b="0" i="0" dirty="0"/>
              <a:t>cacti are native, and necessary for our desert ecosystems. </a:t>
            </a:r>
            <a:endParaRPr lang="en-US" b="0" dirty="0"/>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Rabbit: </a:t>
            </a:r>
            <a:r>
              <a:rPr lang="en-US" b="1" dirty="0">
                <a:hlinkClick r:id="rId5"/>
              </a:rPr>
              <a:t>Joseph LaForest, University of Georgia,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As a foraging generalist the European rabbit was quickly noted to feed on more than just the targeted pest plants and rapidly became established in the United States as well as all other continents in the world with the exception of Antarctica.</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Brown Trout (Bottom Left): </a:t>
            </a:r>
            <a:r>
              <a:rPr lang="en-US" b="1" dirty="0">
                <a:hlinkClick r:id="rId6"/>
              </a:rPr>
              <a:t>Lindsey Lewis, U.S. Fish and Wildlife,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First imported from German hatcheries into the United States in 1883. In 1886, Pennsylvania began stocking the fish in streams where native brook trout populations had been severely decreased by logging, farming and dam construction. </a:t>
            </a:r>
            <a:r>
              <a:rPr lang="en-US" b="1" dirty="0"/>
              <a:t>STILL USED as a sport fish despite the invasive nature. </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endParaRPr lang="en-US" b="1" dirty="0"/>
          </a:p>
          <a:p>
            <a:pPr defTabSz="475451">
              <a:defRPr/>
            </a:pPr>
            <a:endParaRPr lang="en-US" dirty="0"/>
          </a:p>
        </p:txBody>
      </p:sp>
      <p:sp>
        <p:nvSpPr>
          <p:cNvPr id="4" name="Slide Number Placeholder 3"/>
          <p:cNvSpPr>
            <a:spLocks noGrp="1"/>
          </p:cNvSpPr>
          <p:nvPr>
            <p:ph type="sldNum" sz="quarter" idx="10"/>
          </p:nvPr>
        </p:nvSpPr>
        <p:spPr/>
        <p:txBody>
          <a:bodyPr/>
          <a:lstStyle/>
          <a:p>
            <a:fld id="{21D0D7F5-E8C8-5E4B-9195-D6A3FAACD294}" type="slidenum">
              <a:rPr lang="en-US" smtClean="0"/>
              <a:t>8</a:t>
            </a:fld>
            <a:endParaRPr lang="en-US" dirty="0"/>
          </a:p>
        </p:txBody>
      </p:sp>
    </p:spTree>
    <p:extLst>
      <p:ext uri="{BB962C8B-B14F-4D97-AF65-F5344CB8AC3E}">
        <p14:creationId xmlns:p14="http://schemas.microsoft.com/office/powerpoint/2010/main" val="391059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09613"/>
            <a:ext cx="4732337" cy="3549650"/>
          </a:xfrm>
        </p:spPr>
      </p:sp>
      <p:sp>
        <p:nvSpPr>
          <p:cNvPr id="3" name="Notes Placeholder 2"/>
          <p:cNvSpPr>
            <a:spLocks noGrp="1"/>
          </p:cNvSpPr>
          <p:nvPr>
            <p:ph type="body" idx="1"/>
          </p:nvPr>
        </p:nvSpPr>
        <p:spPr/>
        <p:txBody>
          <a:bodyPr/>
          <a:lstStyle/>
          <a:p>
            <a:pPr defTabSz="475451">
              <a:defRPr/>
            </a:pPr>
            <a:r>
              <a:rPr lang="en-US" b="1" dirty="0"/>
              <a:t>Nutria: </a:t>
            </a:r>
            <a:r>
              <a:rPr lang="en-US" dirty="0"/>
              <a:t>Dan </a:t>
            </a:r>
            <a:r>
              <a:rPr lang="en-US" dirty="0" err="1"/>
              <a:t>Dzurisin</a:t>
            </a:r>
            <a:r>
              <a:rPr lang="en-US" dirty="0"/>
              <a:t>, Flickr</a:t>
            </a:r>
          </a:p>
          <a:p>
            <a:pPr defTabSz="475451">
              <a:defRPr/>
            </a:pPr>
            <a:r>
              <a:rPr lang="en-US" dirty="0"/>
              <a:t>Many of the nutria from these ranches were freed into the wild when their businesses failed in the late 1940s. Nutria were also sold as weed cutters to an ignorant public throughout the Southeast. A hurricane in the late 1940s aided dispersal by scattering nutria over wide areas of coastal southwest Louisiana and southeast Texas.</a:t>
            </a:r>
          </a:p>
          <a:p>
            <a:pPr defTabSz="475451">
              <a:defRPr/>
            </a:pPr>
            <a:endParaRPr lang="en-US"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Python:</a:t>
            </a:r>
            <a:r>
              <a:rPr lang="en-US" dirty="0"/>
              <a:t> </a:t>
            </a:r>
            <a:r>
              <a:rPr lang="en-US" b="1" dirty="0">
                <a:hlinkClick r:id="rId3"/>
              </a:rPr>
              <a:t>Bob </a:t>
            </a:r>
            <a:r>
              <a:rPr lang="en-US" b="1" dirty="0" err="1">
                <a:hlinkClick r:id="rId3"/>
              </a:rPr>
              <a:t>DeGross</a:t>
            </a:r>
            <a:r>
              <a:rPr lang="en-US" b="1" dirty="0">
                <a:hlinkClick r:id="rId3"/>
              </a:rPr>
              <a:t>, National Park Service, Bugwood.org </a:t>
            </a:r>
            <a:endParaRPr lang="en-US" b="1"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dirty="0"/>
              <a:t>Since their release, the Burmese pythons have continued to reproduce and become established in the swamps of the everglades.</a:t>
            </a:r>
            <a:r>
              <a:rPr lang="en-US" b="1" dirty="0"/>
              <a:t> </a:t>
            </a:r>
            <a:r>
              <a:rPr lang="en-US" b="0" dirty="0"/>
              <a:t>They are known to feed on white-tailed deer and American alligators. </a:t>
            </a:r>
            <a:r>
              <a:rPr lang="en-US" dirty="0"/>
              <a:t>Starting in 2013, Florida has hosted the Python Challenge, which recruits citizens to hunts as many pythons as possible. In order to protect the rest of Florida, the South Florida Water Management District is willing to pay people to hunt pythons.</a:t>
            </a:r>
          </a:p>
          <a:p>
            <a:pPr marL="0" marR="0" lvl="0" indent="0" algn="l" defTabSz="475451"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75451" rtl="0" eaLnBrk="1" fontAlgn="auto" latinLnBrk="0" hangingPunct="1">
              <a:lnSpc>
                <a:spcPct val="100000"/>
              </a:lnSpc>
              <a:spcBef>
                <a:spcPts val="0"/>
              </a:spcBef>
              <a:spcAft>
                <a:spcPts val="0"/>
              </a:spcAft>
              <a:buClrTx/>
              <a:buSzTx/>
              <a:buFontTx/>
              <a:buNone/>
              <a:tabLst/>
              <a:defRPr/>
            </a:pPr>
            <a:r>
              <a:rPr lang="en-US" b="1" dirty="0"/>
              <a:t>Lionfish: </a:t>
            </a:r>
            <a:r>
              <a:rPr lang="en-US" b="1" dirty="0">
                <a:hlinkClick r:id="rId4"/>
              </a:rPr>
              <a:t>Rebekah D. Wallace, University of Georgia, Bugwood.org </a:t>
            </a:r>
            <a:endParaRPr lang="en-US" b="1" dirty="0"/>
          </a:p>
          <a:p>
            <a:pPr defTabSz="475451">
              <a:defRPr/>
            </a:pPr>
            <a:r>
              <a:rPr lang="en-US" dirty="0"/>
              <a:t>Red Lionfish feed on crustaceans, other invertebrates, and over 40 different species of fish. They forage among coral reefs and are very opportunistic. Red Lionfish are also known to adapt to new prey items quickly, which allows them to infiltrate novel habitats with ease.</a:t>
            </a:r>
          </a:p>
        </p:txBody>
      </p:sp>
      <p:sp>
        <p:nvSpPr>
          <p:cNvPr id="4" name="Slide Number Placeholder 3"/>
          <p:cNvSpPr>
            <a:spLocks noGrp="1"/>
          </p:cNvSpPr>
          <p:nvPr>
            <p:ph type="sldNum" sz="quarter" idx="10"/>
          </p:nvPr>
        </p:nvSpPr>
        <p:spPr/>
        <p:txBody>
          <a:bodyPr/>
          <a:lstStyle/>
          <a:p>
            <a:fld id="{21D0D7F5-E8C8-5E4B-9195-D6A3FAACD294}" type="slidenum">
              <a:rPr lang="en-US" smtClean="0"/>
              <a:t>9</a:t>
            </a:fld>
            <a:endParaRPr lang="en-US" dirty="0"/>
          </a:p>
        </p:txBody>
      </p:sp>
    </p:spTree>
    <p:extLst>
      <p:ext uri="{BB962C8B-B14F-4D97-AF65-F5344CB8AC3E}">
        <p14:creationId xmlns:p14="http://schemas.microsoft.com/office/powerpoint/2010/main" val="42619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585399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19809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185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5165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590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249469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817009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7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298508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E7A403-C413-3A4F-A5B7-89E2D211299E}" type="datetimeFigureOut">
              <a:rPr lang="en-US" smtClean="0"/>
              <a:t>8/15/25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403040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56874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E7A403-C413-3A4F-A5B7-89E2D211299E}" type="datetimeFigureOut">
              <a:rPr lang="en-US" smtClean="0"/>
              <a:t>8/15/25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3987323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E7A403-C413-3A4F-A5B7-89E2D211299E}" type="datetimeFigureOut">
              <a:rPr lang="en-US" smtClean="0"/>
              <a:t>8/15/25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955003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A403-C413-3A4F-A5B7-89E2D211299E}" type="datetimeFigureOut">
              <a:rPr lang="en-US" smtClean="0"/>
              <a:t>8/15/25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099215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2161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E7A403-C413-3A4F-A5B7-89E2D211299E}" type="datetimeFigureOut">
              <a:rPr lang="en-US" smtClean="0"/>
              <a:t>8/15/25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7BC42-059E-8145-A0E7-19B093456598}" type="slidenum">
              <a:rPr lang="en-US" smtClean="0"/>
              <a:t>‹#›</a:t>
            </a:fld>
            <a:endParaRPr lang="en-US"/>
          </a:p>
        </p:txBody>
      </p:sp>
    </p:spTree>
    <p:extLst>
      <p:ext uri="{BB962C8B-B14F-4D97-AF65-F5344CB8AC3E}">
        <p14:creationId xmlns:p14="http://schemas.microsoft.com/office/powerpoint/2010/main" val="146460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9E7A403-C413-3A4F-A5B7-89E2D211299E}" type="datetimeFigureOut">
              <a:rPr lang="en-US" smtClean="0"/>
              <a:t>8/15/25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A7BC42-059E-8145-A0E7-19B093456598}" type="slidenum">
              <a:rPr lang="en-US" smtClean="0"/>
              <a:t>‹#›</a:t>
            </a:fld>
            <a:endParaRPr lang="en-US"/>
          </a:p>
        </p:txBody>
      </p:sp>
    </p:spTree>
    <p:extLst>
      <p:ext uri="{BB962C8B-B14F-4D97-AF65-F5344CB8AC3E}">
        <p14:creationId xmlns:p14="http://schemas.microsoft.com/office/powerpoint/2010/main" val="236976816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5.jpg"/><Relationship Id="rId5" Type="http://schemas.openxmlformats.org/officeDocument/2006/relationships/image" Target="../media/image7.png"/><Relationship Id="rId10" Type="http://schemas.openxmlformats.org/officeDocument/2006/relationships/image" Target="../media/image24.jpg"/><Relationship Id="rId4" Type="http://schemas.openxmlformats.org/officeDocument/2006/relationships/image" Target="../media/image6.png"/><Relationship Id="rId9" Type="http://schemas.openxmlformats.org/officeDocument/2006/relationships/hyperlink" Target="https://www.ipmimages.org/browse/detail.cfm?imgnum=5473788"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6.jpeg"/><Relationship Id="rId5" Type="http://schemas.openxmlformats.org/officeDocument/2006/relationships/image" Target="../media/image7.png"/><Relationship Id="rId10" Type="http://schemas.openxmlformats.org/officeDocument/2006/relationships/hyperlink" Target="https://texasinvasives.org/resources/biosecurity%20files/Transmission%20of%20Fire%20Ants.mp4" TargetMode="External"/><Relationship Id="rId4" Type="http://schemas.openxmlformats.org/officeDocument/2006/relationships/image" Target="../media/image6.png"/><Relationship Id="rId9" Type="http://schemas.openxmlformats.org/officeDocument/2006/relationships/hyperlink" Target="https://www.texasinvasives.org/resources/biosecurity%20files/Transmission%20of%20Fire%20Ants.mp4" TargetMode="External"/><Relationship Id="rId1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texasinvasives.org/resources/biosecurity%20files/Emerald%20Ash%20Borer.mp4" TargetMode="External"/><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hyperlink" Target="https://www.texasinvasives.org/resources/biosecurity%20files/Emerald%20Ash%20Borer.mp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2.jpg"/><Relationship Id="rId5" Type="http://schemas.openxmlformats.org/officeDocument/2006/relationships/image" Target="../media/image7.png"/><Relationship Id="rId10" Type="http://schemas.openxmlformats.org/officeDocument/2006/relationships/image" Target="../media/image31.jpg"/><Relationship Id="rId4" Type="http://schemas.openxmlformats.org/officeDocument/2006/relationships/image" Target="../media/image6.png"/><Relationship Id="rId9"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hyperlink" Target="https://www.ipmimages.org/browse/detail.cfm?imgnum=2307107" TargetMode="External"/><Relationship Id="rId13" Type="http://schemas.openxmlformats.org/officeDocument/2006/relationships/image" Target="../media/image35.jpg"/><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hyperlink" Target="https://www.ipmimages.org/browse/detail.cfm?imgnum=2307038" TargetMode="External"/><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3.jpeg"/><Relationship Id="rId14" Type="http://schemas.openxmlformats.org/officeDocument/2006/relationships/image" Target="../media/image36.jpg"/></Relationships>
</file>

<file path=ppt/slides/_rels/slide1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png"/><Relationship Id="rId12"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6.jpg"/><Relationship Id="rId5" Type="http://schemas.openxmlformats.org/officeDocument/2006/relationships/image" Target="../media/image7.png"/><Relationship Id="rId10" Type="http://schemas.openxmlformats.org/officeDocument/2006/relationships/image" Target="../media/image23.jpg"/><Relationship Id="rId4" Type="http://schemas.openxmlformats.org/officeDocument/2006/relationships/image" Target="../media/image6.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1.png"/><Relationship Id="rId12"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38.jpe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1.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ww.aphis.usda.gov/aphis/resources/pests-diseases/hungry-pests/?utm_campaign=crosby-2017&amp;utm_source=hungrypests-com&amp;utm_medium=redirect&amp;utm_keyword=home" TargetMode="External"/><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jpg"/><Relationship Id="rId5" Type="http://schemas.openxmlformats.org/officeDocument/2006/relationships/image" Target="../media/image7.png"/><Relationship Id="rId10" Type="http://schemas.openxmlformats.org/officeDocument/2006/relationships/hyperlink" Target="https://stopaquatichitchhikers.org/prevention/" TargetMode="External"/><Relationship Id="rId4" Type="http://schemas.openxmlformats.org/officeDocument/2006/relationships/image" Target="../media/image6.png"/><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13.jpg"/><Relationship Id="rId4" Type="http://schemas.openxmlformats.org/officeDocument/2006/relationships/image" Target="../media/image6.pn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www.texasinvasives.org/resources/biosecurity%20files/Zebra%20Mussel%20Spread.mp4" TargetMode="External"/><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hyperlink" Target="http://tsusinvasives.org/home/database/phyllorhiza-punctata" TargetMode="External"/><Relationship Id="rId14" Type="http://schemas.openxmlformats.org/officeDocument/2006/relationships/hyperlink" Target="https://texasinvasives.org/resources/biosecurity%20files/Zebra%20Mussel%20Spread.mp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g"/><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hyperlink" Target="https://www.ipmimages.org/browse/detail.cfm?imgnum=546139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pn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20.jp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hyperlink" Target="https://www.ipmimages.org/browse/detail.cfm?imgnum=5015063" TargetMode="External"/><Relationship Id="rId1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hyperlink" Target="https://www.texasinvasives.org/resources/biosecurity%20files/Exotic%20Pets_Python.mp4" TargetMode="External"/><Relationship Id="rId3" Type="http://schemas.openxmlformats.org/officeDocument/2006/relationships/image" Target="../media/image5.png"/><Relationship Id="rId7" Type="http://schemas.openxmlformats.org/officeDocument/2006/relationships/image" Target="../media/image3.jpeg"/><Relationship Id="rId12"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22.jpg"/><Relationship Id="rId5" Type="http://schemas.openxmlformats.org/officeDocument/2006/relationships/image" Target="../media/image7.png"/><Relationship Id="rId10" Type="http://schemas.openxmlformats.org/officeDocument/2006/relationships/hyperlink" Target="https://www.ipmimages.org/browse/detail.cfm?imgnum=5444676" TargetMode="External"/><Relationship Id="rId4" Type="http://schemas.openxmlformats.org/officeDocument/2006/relationships/image" Target="../media/image6.png"/><Relationship Id="rId9" Type="http://schemas.openxmlformats.org/officeDocument/2006/relationships/image" Target="../media/image4.png"/><Relationship Id="rId14" Type="http://schemas.openxmlformats.org/officeDocument/2006/relationships/hyperlink" Target="https://texasinvasives.org/resources/biosecurity%20files/Exotic%20Pets_Python.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878305" y="1046747"/>
            <a:ext cx="7435515" cy="4535906"/>
          </a:xfrm>
          <a:prstGeom prst="roundRect">
            <a:avLst/>
          </a:prstGeom>
          <a:solidFill>
            <a:srgbClr val="ECF1E7">
              <a:alpha val="85882"/>
            </a:srgb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3600" b="1" dirty="0">
                <a:solidFill>
                  <a:schemeClr val="tx2">
                    <a:lumMod val="50000"/>
                  </a:schemeClr>
                </a:solidFill>
                <a:latin typeface="Century Gothic" panose="020B0502020202020204" pitchFamily="34" charset="0"/>
              </a:rPr>
              <a:t>Priority Pest Identification &amp; Transmission Pathways</a:t>
            </a:r>
            <a:br>
              <a:rPr lang="en-US" sz="3200" b="1" dirty="0">
                <a:solidFill>
                  <a:schemeClr val="accent1">
                    <a:lumMod val="50000"/>
                  </a:schemeClr>
                </a:solidFill>
                <a:latin typeface="Century Gothic" panose="020B0502020202020204" pitchFamily="34" charset="0"/>
              </a:rPr>
            </a:br>
            <a:endParaRPr lang="en-US" sz="1600" dirty="0">
              <a:solidFill>
                <a:schemeClr val="accent6">
                  <a:lumMod val="50000"/>
                </a:schemeClr>
              </a:solidFill>
              <a:latin typeface="Candara" panose="020E0502030303020204" pitchFamily="34" charset="0"/>
              <a:cs typeface="WC ROUGHTRAD Bta"/>
            </a:endParaRPr>
          </a:p>
          <a:p>
            <a:pPr algn="ctr"/>
            <a:endParaRPr lang="en-US" sz="4000" b="1" i="1" dirty="0">
              <a:solidFill>
                <a:prstClr val="black"/>
              </a:solidFill>
              <a:latin typeface="Candara" panose="020E0502030303020204" pitchFamily="34" charset="0"/>
              <a:cs typeface="WC ROUGHTRAD Bta"/>
            </a:endParaRPr>
          </a:p>
          <a:p>
            <a:pPr algn="ctr"/>
            <a:r>
              <a:rPr lang="en-US" sz="2400" b="1" dirty="0">
                <a:solidFill>
                  <a:schemeClr val="tx2">
                    <a:lumMod val="50000"/>
                  </a:schemeClr>
                </a:solidFill>
                <a:latin typeface="Candara" panose="020E0502030303020204" pitchFamily="34" charset="0"/>
              </a:rPr>
              <a:t>USDA-APHIS </a:t>
            </a:r>
          </a:p>
          <a:p>
            <a:pPr algn="ctr"/>
            <a:r>
              <a:rPr lang="en-US" sz="2400" b="1" dirty="0">
                <a:solidFill>
                  <a:schemeClr val="tx2">
                    <a:lumMod val="50000"/>
                  </a:schemeClr>
                </a:solidFill>
                <a:latin typeface="Candara" panose="020E0502030303020204" pitchFamily="34" charset="0"/>
              </a:rPr>
              <a:t>Texas Invasive Species Institute (TISI)</a:t>
            </a:r>
          </a:p>
          <a:p>
            <a:pPr algn="ctr"/>
            <a:r>
              <a:rPr lang="en-US" sz="2400" b="1" dirty="0">
                <a:solidFill>
                  <a:schemeClr val="tx2">
                    <a:lumMod val="50000"/>
                  </a:schemeClr>
                </a:solidFill>
                <a:latin typeface="Candara" panose="020E0502030303020204" pitchFamily="34" charset="0"/>
              </a:rPr>
              <a:t>SHSU Agriculture Sciences</a:t>
            </a:r>
          </a:p>
          <a:p>
            <a:pPr algn="ctr"/>
            <a:r>
              <a:rPr lang="en-US" sz="2400" b="1" dirty="0">
                <a:solidFill>
                  <a:schemeClr val="tx2">
                    <a:lumMod val="50000"/>
                  </a:schemeClr>
                </a:solidFill>
                <a:latin typeface="Candara" panose="020E0502030303020204" pitchFamily="34" charset="0"/>
              </a:rPr>
              <a:t>SHSU Engineering Technology</a:t>
            </a:r>
            <a:endParaRPr lang="en-US" b="1" dirty="0">
              <a:solidFill>
                <a:schemeClr val="tx2">
                  <a:lumMod val="50000"/>
                </a:schemeClr>
              </a:solidFill>
              <a:latin typeface="Candara" panose="020E0502030303020204" pitchFamily="34" charset="0"/>
            </a:endParaRPr>
          </a:p>
        </p:txBody>
      </p:sp>
      <p:pic>
        <p:nvPicPr>
          <p:cNvPr id="8" name="Picture 7"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785" y="-48128"/>
            <a:ext cx="4521348" cy="613611"/>
          </a:xfrm>
          <a:prstGeom prst="rect">
            <a:avLst/>
          </a:prstGeom>
        </p:spPr>
      </p:pic>
      <p:pic>
        <p:nvPicPr>
          <p:cNvPr id="12" name="Picture 11" descr="logocro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7286"/>
            <a:ext cx="9144000" cy="810714"/>
          </a:xfrm>
          <a:prstGeom prst="rect">
            <a:avLst/>
          </a:prstGeom>
        </p:spPr>
      </p:pic>
      <p:pic>
        <p:nvPicPr>
          <p:cNvPr id="9" name="Picture 8">
            <a:extLst>
              <a:ext uri="{FF2B5EF4-FFF2-40B4-BE49-F238E27FC236}">
                <a16:creationId xmlns:a16="http://schemas.microsoft.com/office/drawing/2014/main" id="{E1590D70-7FC3-4EE8-B141-3F32A3D51C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6" name="Picture 5">
            <a:extLst>
              <a:ext uri="{FF2B5EF4-FFF2-40B4-BE49-F238E27FC236}">
                <a16:creationId xmlns:a16="http://schemas.microsoft.com/office/drawing/2014/main" id="{370A42A6-FB35-43A2-A005-1A296B7DD1D6}"/>
              </a:ext>
            </a:extLst>
          </p:cNvPr>
          <p:cNvPicPr>
            <a:picLocks noChangeAspect="1"/>
          </p:cNvPicPr>
          <p:nvPr/>
        </p:nvPicPr>
        <p:blipFill rotWithShape="1">
          <a:blip r:embed="rId6"/>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303920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48975" y="586149"/>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Animal Trade failures</a:t>
            </a:r>
            <a:endParaRPr lang="en-US"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32002" y="1858648"/>
            <a:ext cx="8909130" cy="1867731"/>
          </a:xfrm>
        </p:spPr>
        <p:txBody>
          <a:bodyPr>
            <a:normAutofit/>
          </a:bodyPr>
          <a:lstStyle/>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Monk Parrot- </a:t>
            </a:r>
            <a:r>
              <a:rPr lang="en-US" sz="2000" i="0" u="none" strike="noStrike" dirty="0">
                <a:effectLst/>
              </a:rPr>
              <a:t>imported in 1960s as exotic pets; 1992 US banned its importation.</a:t>
            </a:r>
          </a:p>
          <a:p>
            <a:pPr fontAlgn="base">
              <a:buFont typeface="Arial" panose="020B0604020202020204" pitchFamily="34" charset="0"/>
              <a:buChar char="•"/>
            </a:pPr>
            <a:r>
              <a:rPr lang="en-US" sz="2400" b="1" i="0" u="none" strike="noStrike" dirty="0">
                <a:solidFill>
                  <a:schemeClr val="tx1">
                    <a:lumMod val="85000"/>
                    <a:lumOff val="15000"/>
                  </a:schemeClr>
                </a:solidFill>
                <a:effectLst/>
              </a:rPr>
              <a:t>Green Iguana- </a:t>
            </a:r>
            <a:r>
              <a:rPr lang="en-US" sz="2000" i="0" u="none" strike="noStrike" dirty="0">
                <a:effectLst/>
              </a:rPr>
              <a:t>ornery disposition and long lifespan often get them released into the wild. </a:t>
            </a:r>
            <a:r>
              <a:rPr lang="en-US" sz="2000" i="0" dirty="0">
                <a:effectLst/>
              </a:rPr>
              <a:t>​Has invaded Puerto Rico, Florida and south Texas. Prohibited species in Florida. </a:t>
            </a:r>
          </a:p>
          <a:p>
            <a:pPr algn="l" rtl="0" fontAlgn="base">
              <a:buFont typeface="Arial" panose="020B0604020202020204" pitchFamily="34" charset="0"/>
              <a:buChar char="•"/>
            </a:pPr>
            <a:endParaRPr lang="en-US" sz="2500" dirty="0"/>
          </a:p>
        </p:txBody>
      </p:sp>
      <p:pic>
        <p:nvPicPr>
          <p:cNvPr id="19" name="Picture 18">
            <a:extLst>
              <a:ext uri="{FF2B5EF4-FFF2-40B4-BE49-F238E27FC236}">
                <a16:creationId xmlns:a16="http://schemas.microsoft.com/office/drawing/2014/main" id="{B551587A-1835-46D9-8649-231340B6D1C5}"/>
              </a:ext>
            </a:extLst>
          </p:cNvPr>
          <p:cNvPicPr>
            <a:picLocks noChangeAspect="1"/>
          </p:cNvPicPr>
          <p:nvPr/>
        </p:nvPicPr>
        <p:blipFill rotWithShape="1">
          <a:blip r:embed="rId8"/>
          <a:srcRect l="4889" t="78762" r="7000" b="8806"/>
          <a:stretch/>
        </p:blipFill>
        <p:spPr>
          <a:xfrm>
            <a:off x="0" y="6115398"/>
            <a:ext cx="9144000" cy="766871"/>
          </a:xfrm>
          <a:prstGeom prst="rect">
            <a:avLst/>
          </a:prstGeom>
        </p:spPr>
      </p:pic>
      <p:pic>
        <p:nvPicPr>
          <p:cNvPr id="4" name="Picture 3" descr="Monk parakeet&#10;Stephanie Sanchez, Bugwood.org ">
            <a:hlinkClick r:id="rId9"/>
            <a:extLst>
              <a:ext uri="{FF2B5EF4-FFF2-40B4-BE49-F238E27FC236}">
                <a16:creationId xmlns:a16="http://schemas.microsoft.com/office/drawing/2014/main" id="{171DBB10-956A-4146-8FCA-89186F712D4F}"/>
              </a:ext>
            </a:extLst>
          </p:cNvPr>
          <p:cNvPicPr>
            <a:picLocks noChangeAspect="1"/>
          </p:cNvPicPr>
          <p:nvPr/>
        </p:nvPicPr>
        <p:blipFill rotWithShape="1">
          <a:blip r:embed="rId10"/>
          <a:srcRect l="12953" t="29209" r="3493"/>
          <a:stretch/>
        </p:blipFill>
        <p:spPr>
          <a:xfrm>
            <a:off x="266872" y="3919499"/>
            <a:ext cx="3792072" cy="2141893"/>
          </a:xfrm>
          <a:prstGeom prst="rect">
            <a:avLst/>
          </a:prstGeom>
          <a:ln>
            <a:solidFill>
              <a:schemeClr val="tx2">
                <a:lumMod val="50000"/>
              </a:schemeClr>
            </a:solidFill>
          </a:ln>
        </p:spPr>
      </p:pic>
      <p:pic>
        <p:nvPicPr>
          <p:cNvPr id="6" name="Picture 5" descr="Iguana&#10;Vicky Quick, National Biological Information Infrastructure, Bugwood.org ">
            <a:extLst>
              <a:ext uri="{FF2B5EF4-FFF2-40B4-BE49-F238E27FC236}">
                <a16:creationId xmlns:a16="http://schemas.microsoft.com/office/drawing/2014/main" id="{0A907A1A-E38A-4618-BDBE-52AED910FE22}"/>
              </a:ext>
            </a:extLst>
          </p:cNvPr>
          <p:cNvPicPr>
            <a:picLocks noChangeAspect="1"/>
          </p:cNvPicPr>
          <p:nvPr/>
        </p:nvPicPr>
        <p:blipFill rotWithShape="1">
          <a:blip r:embed="rId11"/>
          <a:srcRect l="6249" t="36096" r="3493"/>
          <a:stretch/>
        </p:blipFill>
        <p:spPr>
          <a:xfrm>
            <a:off x="4840941" y="3914182"/>
            <a:ext cx="4043567" cy="2147210"/>
          </a:xfrm>
          <a:prstGeom prst="rect">
            <a:avLst/>
          </a:prstGeom>
          <a:ln>
            <a:solidFill>
              <a:schemeClr val="tx2">
                <a:lumMod val="50000"/>
              </a:schemeClr>
            </a:solidFill>
          </a:ln>
        </p:spPr>
      </p:pic>
    </p:spTree>
    <p:extLst>
      <p:ext uri="{BB962C8B-B14F-4D97-AF65-F5344CB8AC3E}">
        <p14:creationId xmlns:p14="http://schemas.microsoft.com/office/powerpoint/2010/main" val="1745229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3740" y="1731715"/>
            <a:ext cx="9291484" cy="4495151"/>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14799" y="631134"/>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Terrestrial Importation</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81400" y="1871004"/>
            <a:ext cx="8782381" cy="3979013"/>
          </a:xfrm>
        </p:spPr>
        <p:txBody>
          <a:bodyPr>
            <a:noAutofit/>
          </a:bodyPr>
          <a:lstStyle/>
          <a:p>
            <a:pPr marL="0" indent="0" algn="l" rtl="0" fontAlgn="base">
              <a:spcBef>
                <a:spcPts val="0"/>
              </a:spcBef>
              <a:buNone/>
            </a:pPr>
            <a:r>
              <a:rPr lang="en-US" sz="2500" b="1" i="0" dirty="0">
                <a:solidFill>
                  <a:schemeClr val="tx1">
                    <a:lumMod val="85000"/>
                    <a:lumOff val="15000"/>
                  </a:schemeClr>
                </a:solidFill>
                <a:effectLst/>
              </a:rPr>
              <a:t>Importation of goods and </a:t>
            </a:r>
            <a:r>
              <a:rPr lang="en-US" sz="2500" b="1" i="1" dirty="0">
                <a:solidFill>
                  <a:schemeClr val="tx1">
                    <a:lumMod val="85000"/>
                    <a:lumOff val="15000"/>
                  </a:schemeClr>
                </a:solidFill>
              </a:rPr>
              <a:t>how </a:t>
            </a:r>
            <a:r>
              <a:rPr lang="en-US" sz="2500" b="1" dirty="0">
                <a:solidFill>
                  <a:schemeClr val="tx1">
                    <a:lumMod val="85000"/>
                    <a:lumOff val="15000"/>
                  </a:schemeClr>
                </a:solidFill>
              </a:rPr>
              <a:t>they are transported has led to </a:t>
            </a:r>
            <a:r>
              <a:rPr lang="en-US" sz="2500" b="1" i="1" dirty="0">
                <a:solidFill>
                  <a:schemeClr val="tx1">
                    <a:lumMod val="85000"/>
                    <a:lumOff val="15000"/>
                  </a:schemeClr>
                </a:solidFill>
              </a:rPr>
              <a:t>accidental </a:t>
            </a:r>
            <a:r>
              <a:rPr lang="en-US" sz="2500" b="1" dirty="0">
                <a:solidFill>
                  <a:schemeClr val="tx1">
                    <a:lumMod val="85000"/>
                    <a:lumOff val="15000"/>
                  </a:schemeClr>
                </a:solidFill>
              </a:rPr>
              <a:t>introduction of many pests.</a:t>
            </a:r>
            <a:endParaRPr lang="en-US" sz="2500" b="1" i="0" dirty="0">
              <a:solidFill>
                <a:schemeClr val="tx1">
                  <a:lumMod val="85000"/>
                  <a:lumOff val="15000"/>
                </a:schemeClr>
              </a:solidFill>
              <a:effectLst/>
            </a:endParaRPr>
          </a:p>
          <a:p>
            <a:pPr marL="400050" lvl="1" indent="0" fontAlgn="base">
              <a:spcBef>
                <a:spcPts val="0"/>
              </a:spcBef>
              <a:buNone/>
            </a:pPr>
            <a:r>
              <a:rPr lang="en-US" sz="2300" dirty="0"/>
              <a:t>Invasive pests often </a:t>
            </a:r>
            <a:r>
              <a:rPr lang="en-US" sz="2300" b="1" dirty="0"/>
              <a:t>“hitchhike” on other goods being imported </a:t>
            </a:r>
            <a:r>
              <a:rPr lang="en-US" sz="2300" dirty="0"/>
              <a:t>like crop root stock, plants, fruits and grains.</a:t>
            </a:r>
            <a:r>
              <a:rPr lang="en-US" sz="2300" i="0" dirty="0">
                <a:effectLst/>
              </a:rPr>
              <a:t>​</a:t>
            </a:r>
          </a:p>
          <a:p>
            <a:pPr marL="400050" lvl="1" indent="0" fontAlgn="base">
              <a:spcBef>
                <a:spcPts val="0"/>
              </a:spcBef>
              <a:buNone/>
            </a:pPr>
            <a:endParaRPr lang="en-US" sz="1000" i="0" dirty="0">
              <a:effectLst/>
            </a:endParaRPr>
          </a:p>
          <a:p>
            <a:pPr marL="0" indent="0" fontAlgn="base">
              <a:spcBef>
                <a:spcPts val="0"/>
              </a:spcBef>
              <a:buNone/>
            </a:pPr>
            <a:r>
              <a:rPr lang="en-US" sz="2400" b="1" dirty="0">
                <a:solidFill>
                  <a:schemeClr val="tx1"/>
                </a:solidFill>
              </a:rPr>
              <a:t>Examples:</a:t>
            </a:r>
            <a:endParaRPr lang="en-US" sz="2400" b="1" i="0" dirty="0">
              <a:solidFill>
                <a:schemeClr val="tx1"/>
              </a:solidFill>
              <a:effectLst/>
            </a:endParaRPr>
          </a:p>
          <a:p>
            <a:pPr fontAlgn="base">
              <a:spcBef>
                <a:spcPts val="0"/>
              </a:spcBef>
              <a:buFont typeface="Arial" panose="020B0604020202020204" pitchFamily="34" charset="0"/>
              <a:buChar char="•"/>
            </a:pPr>
            <a:r>
              <a:rPr lang="en-US" sz="2000" b="1" dirty="0">
                <a:solidFill>
                  <a:schemeClr val="tx1">
                    <a:lumMod val="85000"/>
                    <a:lumOff val="15000"/>
                  </a:schemeClr>
                </a:solidFill>
              </a:rPr>
              <a:t>Asian Citrus Psyllid</a:t>
            </a:r>
          </a:p>
          <a:p>
            <a:pPr fontAlgn="base">
              <a:spcBef>
                <a:spcPts val="0"/>
              </a:spcBef>
              <a:buFont typeface="Arial" panose="020B0604020202020204" pitchFamily="34" charset="0"/>
              <a:buChar char="•"/>
            </a:pPr>
            <a:r>
              <a:rPr lang="en-US" sz="2000" b="1" i="0" u="none" strike="noStrike" dirty="0">
                <a:solidFill>
                  <a:schemeClr val="tx1">
                    <a:lumMod val="85000"/>
                    <a:lumOff val="15000"/>
                  </a:schemeClr>
                </a:solidFill>
                <a:effectLst/>
              </a:rPr>
              <a:t>Red Imported Fire Ants</a:t>
            </a:r>
          </a:p>
          <a:p>
            <a:pPr fontAlgn="base">
              <a:spcBef>
                <a:spcPts val="0"/>
              </a:spcBef>
              <a:buFont typeface="Arial" panose="020B0604020202020204" pitchFamily="34" charset="0"/>
              <a:buChar char="•"/>
            </a:pPr>
            <a:r>
              <a:rPr lang="en-US" sz="2000" b="1" dirty="0">
                <a:solidFill>
                  <a:schemeClr val="tx1">
                    <a:lumMod val="85000"/>
                    <a:lumOff val="15000"/>
                  </a:schemeClr>
                </a:solidFill>
              </a:rPr>
              <a:t>Invasive Slugs &amp; Flatworms</a:t>
            </a:r>
          </a:p>
          <a:p>
            <a:pPr fontAlgn="base">
              <a:spcBef>
                <a:spcPts val="0"/>
              </a:spcBef>
              <a:buFont typeface="Arial" panose="020B0604020202020204" pitchFamily="34" charset="0"/>
              <a:buChar char="•"/>
            </a:pPr>
            <a:r>
              <a:rPr lang="en-US" sz="2000" b="1" dirty="0">
                <a:solidFill>
                  <a:schemeClr val="tx1">
                    <a:lumMod val="85000"/>
                    <a:lumOff val="15000"/>
                  </a:schemeClr>
                </a:solidFill>
              </a:rPr>
              <a:t>Soil Nematodes </a:t>
            </a:r>
          </a:p>
          <a:p>
            <a:pPr fontAlgn="base">
              <a:spcBef>
                <a:spcPts val="0"/>
              </a:spcBef>
              <a:buFont typeface="Arial" panose="020B0604020202020204" pitchFamily="34" charset="0"/>
              <a:buChar char="•"/>
            </a:pPr>
            <a:r>
              <a:rPr lang="en-US" sz="2000" b="1" dirty="0">
                <a:solidFill>
                  <a:schemeClr val="tx1">
                    <a:lumMod val="85000"/>
                    <a:lumOff val="15000"/>
                  </a:schemeClr>
                </a:solidFill>
              </a:rPr>
              <a:t>South American Palm Weevil</a:t>
            </a:r>
          </a:p>
          <a:p>
            <a:pPr marL="0" indent="0" fontAlgn="base">
              <a:spcBef>
                <a:spcPts val="600"/>
              </a:spcBef>
              <a:buNone/>
            </a:pPr>
            <a:endParaRPr lang="en-US" sz="2200" b="1" dirty="0">
              <a:solidFill>
                <a:schemeClr val="tx1">
                  <a:lumMod val="85000"/>
                  <a:lumOff val="15000"/>
                </a:schemeClr>
              </a:solidFill>
            </a:endParaRPr>
          </a:p>
        </p:txBody>
      </p:sp>
      <p:pic>
        <p:nvPicPr>
          <p:cNvPr id="19" name="Picture 18">
            <a:extLst>
              <a:ext uri="{FF2B5EF4-FFF2-40B4-BE49-F238E27FC236}">
                <a16:creationId xmlns:a16="http://schemas.microsoft.com/office/drawing/2014/main" id="{96C492FE-FB87-4E30-B7B5-959EF74D67E0}"/>
              </a:ext>
            </a:extLst>
          </p:cNvPr>
          <p:cNvPicPr>
            <a:picLocks noChangeAspect="1"/>
          </p:cNvPicPr>
          <p:nvPr/>
        </p:nvPicPr>
        <p:blipFill rotWithShape="1">
          <a:blip r:embed="rId8"/>
          <a:srcRect l="4889" t="78762" r="7000" b="8806"/>
          <a:stretch/>
        </p:blipFill>
        <p:spPr>
          <a:xfrm>
            <a:off x="0" y="6115398"/>
            <a:ext cx="9144000" cy="766871"/>
          </a:xfrm>
          <a:prstGeom prst="rect">
            <a:avLst/>
          </a:prstGeom>
        </p:spPr>
      </p:pic>
      <p:sp>
        <p:nvSpPr>
          <p:cNvPr id="15" name="Flowchart: Punched Tape 14">
            <a:hlinkClick r:id="rId9"/>
            <a:extLst>
              <a:ext uri="{FF2B5EF4-FFF2-40B4-BE49-F238E27FC236}">
                <a16:creationId xmlns:a16="http://schemas.microsoft.com/office/drawing/2014/main" id="{8635EBC9-F9D6-48A0-8D1A-8041BA851813}"/>
              </a:ext>
            </a:extLst>
          </p:cNvPr>
          <p:cNvSpPr/>
          <p:nvPr/>
        </p:nvSpPr>
        <p:spPr>
          <a:xfrm>
            <a:off x="3532233" y="3623739"/>
            <a:ext cx="2057401" cy="862038"/>
          </a:xfrm>
          <a:prstGeom prst="flowChartPunchedTap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0">
                  <a:extLst>
                    <a:ext uri="{A12FA001-AC4F-418D-AE19-62706E023703}">
                      <ahyp:hlinkClr xmlns:ahyp="http://schemas.microsoft.com/office/drawing/2018/hyperlinkcolor" val="tx"/>
                    </a:ext>
                  </a:extLst>
                </a:hlinkClick>
              </a:rPr>
              <a:t>U.S. Introduction of Fire Ants</a:t>
            </a:r>
            <a:endParaRPr lang="en-US" b="1" dirty="0">
              <a:solidFill>
                <a:schemeClr val="bg1"/>
              </a:solidFill>
            </a:endParaRPr>
          </a:p>
        </p:txBody>
      </p:sp>
      <p:pic>
        <p:nvPicPr>
          <p:cNvPr id="18" name="Picture 17" descr="Asian Citrus Psyllid (adults): Pest &amp; Disease Image Library, Bugwood.org">
            <a:extLst>
              <a:ext uri="{FF2B5EF4-FFF2-40B4-BE49-F238E27FC236}">
                <a16:creationId xmlns:a16="http://schemas.microsoft.com/office/drawing/2014/main" id="{AD96F42C-4451-49D3-8CA6-898C9830EB4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506929" y="3379674"/>
            <a:ext cx="1607577" cy="1078141"/>
          </a:xfrm>
          <a:prstGeom prst="rect">
            <a:avLst/>
          </a:prstGeom>
          <a:ln>
            <a:solidFill>
              <a:schemeClr val="tx1"/>
            </a:solidFill>
          </a:ln>
        </p:spPr>
      </p:pic>
      <p:pic>
        <p:nvPicPr>
          <p:cNvPr id="20" name="Picture 19" descr="South American Palm Weevil&#10;PHOTO: Oswaldo Brito, Independent Consultant, Bugwood.org&#10;">
            <a:extLst>
              <a:ext uri="{FF2B5EF4-FFF2-40B4-BE49-F238E27FC236}">
                <a16:creationId xmlns:a16="http://schemas.microsoft.com/office/drawing/2014/main" id="{FDCA63A7-B677-4A1B-A385-0E0D4C4E447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44898" y="4571539"/>
            <a:ext cx="1976285" cy="1482213"/>
          </a:xfrm>
          <a:prstGeom prst="rect">
            <a:avLst/>
          </a:prstGeom>
          <a:ln>
            <a:solidFill>
              <a:schemeClr val="tx1"/>
            </a:solidFill>
          </a:ln>
        </p:spPr>
      </p:pic>
      <p:pic>
        <p:nvPicPr>
          <p:cNvPr id="4" name="Picture 3" descr="Red Fire Ant&#10;Natasha Wright, FL Dept of Agriculture and Consumer Services, Bugwood.org">
            <a:extLst>
              <a:ext uri="{FF2B5EF4-FFF2-40B4-BE49-F238E27FC236}">
                <a16:creationId xmlns:a16="http://schemas.microsoft.com/office/drawing/2014/main" id="{E53F90EA-2869-4905-906E-FD8E261DDD7A}"/>
              </a:ext>
            </a:extLst>
          </p:cNvPr>
          <p:cNvPicPr>
            <a:picLocks noChangeAspect="1"/>
          </p:cNvPicPr>
          <p:nvPr/>
        </p:nvPicPr>
        <p:blipFill>
          <a:blip r:embed="rId13"/>
          <a:stretch>
            <a:fillRect/>
          </a:stretch>
        </p:blipFill>
        <p:spPr>
          <a:xfrm rot="16200000">
            <a:off x="6003981" y="3128492"/>
            <a:ext cx="1140344" cy="1900574"/>
          </a:xfrm>
          <a:prstGeom prst="rect">
            <a:avLst/>
          </a:prstGeom>
        </p:spPr>
      </p:pic>
      <p:pic>
        <p:nvPicPr>
          <p:cNvPr id="21" name="Picture 20" descr="Soybean Cyst Nematode&#10;Photo: Jonathan D Eisenbeck, Virginia Polytech Institute &amp; State Univ, Bugwood.org">
            <a:extLst>
              <a:ext uri="{FF2B5EF4-FFF2-40B4-BE49-F238E27FC236}">
                <a16:creationId xmlns:a16="http://schemas.microsoft.com/office/drawing/2014/main" id="{74A36998-A008-4150-B03C-01B7D0C1B946}"/>
              </a:ext>
            </a:extLst>
          </p:cNvPr>
          <p:cNvPicPr>
            <a:picLocks noChangeAspect="1"/>
          </p:cNvPicPr>
          <p:nvPr/>
        </p:nvPicPr>
        <p:blipFill rotWithShape="1">
          <a:blip r:embed="rId14"/>
          <a:srcRect t="17137"/>
          <a:stretch/>
        </p:blipFill>
        <p:spPr>
          <a:xfrm>
            <a:off x="4770491" y="4734985"/>
            <a:ext cx="2279266" cy="1310820"/>
          </a:xfrm>
          <a:prstGeom prst="rect">
            <a:avLst/>
          </a:prstGeom>
          <a:ln>
            <a:solidFill>
              <a:schemeClr val="tx1"/>
            </a:solidFill>
          </a:ln>
        </p:spPr>
      </p:pic>
    </p:spTree>
    <p:extLst>
      <p:ext uri="{BB962C8B-B14F-4D97-AF65-F5344CB8AC3E}">
        <p14:creationId xmlns:p14="http://schemas.microsoft.com/office/powerpoint/2010/main" val="152776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3740" y="1731716"/>
            <a:ext cx="9291484" cy="4495150"/>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14799" y="631134"/>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Terrestrial Importation</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81400" y="1890734"/>
            <a:ext cx="8976571" cy="3764896"/>
          </a:xfrm>
        </p:spPr>
        <p:txBody>
          <a:bodyPr>
            <a:noAutofit/>
          </a:bodyPr>
          <a:lstStyle/>
          <a:p>
            <a:pPr marL="0" indent="0" algn="l" rtl="0" fontAlgn="base">
              <a:spcBef>
                <a:spcPts val="0"/>
              </a:spcBef>
              <a:buNone/>
            </a:pPr>
            <a:r>
              <a:rPr lang="en-US" sz="2500" b="1" i="0" dirty="0">
                <a:solidFill>
                  <a:schemeClr val="tx1">
                    <a:lumMod val="85000"/>
                    <a:lumOff val="15000"/>
                  </a:schemeClr>
                </a:solidFill>
                <a:effectLst/>
              </a:rPr>
              <a:t>Importation of goods and </a:t>
            </a:r>
            <a:r>
              <a:rPr lang="en-US" sz="2500" b="1" i="1" dirty="0">
                <a:solidFill>
                  <a:schemeClr val="tx1">
                    <a:lumMod val="85000"/>
                    <a:lumOff val="15000"/>
                  </a:schemeClr>
                </a:solidFill>
              </a:rPr>
              <a:t>how </a:t>
            </a:r>
            <a:r>
              <a:rPr lang="en-US" sz="2500" b="1" dirty="0">
                <a:solidFill>
                  <a:schemeClr val="tx1">
                    <a:lumMod val="85000"/>
                    <a:lumOff val="15000"/>
                  </a:schemeClr>
                </a:solidFill>
              </a:rPr>
              <a:t>they are transported has led to </a:t>
            </a:r>
            <a:r>
              <a:rPr lang="en-US" sz="2500" b="1" i="1" dirty="0">
                <a:solidFill>
                  <a:schemeClr val="tx1">
                    <a:lumMod val="85000"/>
                    <a:lumOff val="15000"/>
                  </a:schemeClr>
                </a:solidFill>
              </a:rPr>
              <a:t>accidental </a:t>
            </a:r>
            <a:r>
              <a:rPr lang="en-US" sz="2500" b="1" dirty="0">
                <a:solidFill>
                  <a:schemeClr val="tx1">
                    <a:lumMod val="85000"/>
                    <a:lumOff val="15000"/>
                  </a:schemeClr>
                </a:solidFill>
              </a:rPr>
              <a:t>introduction of many pests.</a:t>
            </a:r>
            <a:endParaRPr lang="en-US" sz="2500" b="1" i="0" dirty="0">
              <a:solidFill>
                <a:schemeClr val="tx1">
                  <a:lumMod val="85000"/>
                  <a:lumOff val="15000"/>
                </a:schemeClr>
              </a:solidFill>
              <a:effectLst/>
            </a:endParaRPr>
          </a:p>
          <a:p>
            <a:pPr marL="400050" lvl="1" indent="0" fontAlgn="base">
              <a:spcBef>
                <a:spcPts val="0"/>
              </a:spcBef>
              <a:buNone/>
            </a:pPr>
            <a:r>
              <a:rPr lang="en-US" sz="2200" dirty="0"/>
              <a:t>Other invasive pests, </a:t>
            </a:r>
            <a:r>
              <a:rPr lang="en-US" sz="2200" b="1" dirty="0"/>
              <a:t>especially bark beetles</a:t>
            </a:r>
            <a:r>
              <a:rPr lang="en-US" sz="2200" dirty="0"/>
              <a:t>, have spread by embedding in </a:t>
            </a:r>
            <a:r>
              <a:rPr lang="en-US" sz="2200" b="1" u="sng" dirty="0"/>
              <a:t>wooden pallets</a:t>
            </a:r>
            <a:r>
              <a:rPr lang="en-US" sz="2200" dirty="0"/>
              <a:t>, hiding in </a:t>
            </a:r>
            <a:r>
              <a:rPr lang="en-US" sz="2200" b="1" u="sng" dirty="0"/>
              <a:t>wooden chip</a:t>
            </a:r>
            <a:r>
              <a:rPr lang="en-US" sz="2200" b="1" dirty="0"/>
              <a:t>s </a:t>
            </a:r>
            <a:r>
              <a:rPr lang="en-US" sz="2200" dirty="0"/>
              <a:t>for cargo or as </a:t>
            </a:r>
            <a:r>
              <a:rPr lang="en-US" sz="2200" b="1" u="sng" dirty="0"/>
              <a:t>cargo stowaways</a:t>
            </a:r>
            <a:r>
              <a:rPr lang="en-US" sz="2200" dirty="0"/>
              <a:t>. </a:t>
            </a:r>
            <a:endParaRPr lang="en-US" sz="2200" i="0" dirty="0">
              <a:effectLst/>
            </a:endParaRPr>
          </a:p>
          <a:p>
            <a:pPr lvl="1" fontAlgn="base">
              <a:spcBef>
                <a:spcPts val="0"/>
              </a:spcBef>
              <a:buFont typeface="Arial" panose="020B0604020202020204" pitchFamily="34" charset="0"/>
              <a:buChar char="•"/>
            </a:pPr>
            <a:r>
              <a:rPr lang="en-US" sz="2000" b="1" dirty="0">
                <a:solidFill>
                  <a:schemeClr val="tx1">
                    <a:lumMod val="85000"/>
                    <a:lumOff val="15000"/>
                  </a:schemeClr>
                </a:solidFill>
              </a:rPr>
              <a:t>Asian </a:t>
            </a:r>
            <a:r>
              <a:rPr lang="en-US" sz="2000" b="1" dirty="0" err="1">
                <a:solidFill>
                  <a:schemeClr val="tx1">
                    <a:lumMod val="85000"/>
                    <a:lumOff val="15000"/>
                  </a:schemeClr>
                </a:solidFill>
              </a:rPr>
              <a:t>Longhorned</a:t>
            </a:r>
            <a:r>
              <a:rPr lang="en-US" sz="2000" b="1" dirty="0">
                <a:solidFill>
                  <a:schemeClr val="tx1">
                    <a:lumMod val="85000"/>
                    <a:lumOff val="15000"/>
                  </a:schemeClr>
                </a:solidFill>
              </a:rPr>
              <a:t> Beetle </a:t>
            </a:r>
          </a:p>
          <a:p>
            <a:pPr lvl="1" fontAlgn="base">
              <a:spcBef>
                <a:spcPts val="0"/>
              </a:spcBef>
              <a:buFont typeface="Arial" panose="020B0604020202020204" pitchFamily="34" charset="0"/>
              <a:buChar char="•"/>
            </a:pPr>
            <a:r>
              <a:rPr lang="en-US" sz="2000" b="1" dirty="0">
                <a:solidFill>
                  <a:schemeClr val="tx1">
                    <a:lumMod val="85000"/>
                    <a:lumOff val="15000"/>
                  </a:schemeClr>
                </a:solidFill>
              </a:rPr>
              <a:t>Emerald Ash Borer</a:t>
            </a:r>
          </a:p>
          <a:p>
            <a:pPr lvl="1" fontAlgn="base">
              <a:spcBef>
                <a:spcPts val="0"/>
              </a:spcBef>
              <a:buFont typeface="Arial" panose="020B0604020202020204" pitchFamily="34" charset="0"/>
              <a:buChar char="•"/>
            </a:pPr>
            <a:r>
              <a:rPr lang="en-US" sz="2000" b="1" i="0" u="none" strike="noStrike" dirty="0">
                <a:solidFill>
                  <a:schemeClr val="tx1">
                    <a:lumMod val="85000"/>
                    <a:lumOff val="15000"/>
                  </a:schemeClr>
                </a:solidFill>
                <a:effectLst/>
              </a:rPr>
              <a:t>Redbay Ambrosia Beetle</a:t>
            </a:r>
          </a:p>
          <a:p>
            <a:pPr lvl="1" fontAlgn="base">
              <a:spcBef>
                <a:spcPts val="0"/>
              </a:spcBef>
              <a:buFont typeface="Arial" panose="020B0604020202020204" pitchFamily="34" charset="0"/>
              <a:buChar char="•"/>
            </a:pPr>
            <a:r>
              <a:rPr lang="en-US" sz="2000" b="1" dirty="0">
                <a:solidFill>
                  <a:schemeClr val="tx1">
                    <a:lumMod val="85000"/>
                    <a:lumOff val="15000"/>
                  </a:schemeClr>
                </a:solidFill>
              </a:rPr>
              <a:t>Smaller European Elm Beetle</a:t>
            </a:r>
          </a:p>
          <a:p>
            <a:pPr marL="457200" lvl="1" indent="0" fontAlgn="base">
              <a:spcBef>
                <a:spcPts val="0"/>
              </a:spcBef>
              <a:buNone/>
            </a:pPr>
            <a:endParaRPr lang="en-US" sz="1100" b="1" dirty="0">
              <a:solidFill>
                <a:schemeClr val="tx1">
                  <a:lumMod val="85000"/>
                  <a:lumOff val="15000"/>
                </a:schemeClr>
              </a:solidFill>
            </a:endParaRPr>
          </a:p>
          <a:p>
            <a:pPr marL="57150" indent="0" fontAlgn="base">
              <a:spcBef>
                <a:spcPts val="600"/>
              </a:spcBef>
              <a:buNone/>
            </a:pPr>
            <a:r>
              <a:rPr lang="en-US" sz="2400" b="1" dirty="0">
                <a:solidFill>
                  <a:schemeClr val="tx1"/>
                </a:solidFill>
              </a:rPr>
              <a:t>Then spread by movement of firewood</a:t>
            </a:r>
            <a:endParaRPr lang="en-US" sz="2200" b="1" dirty="0">
              <a:solidFill>
                <a:schemeClr val="tx1">
                  <a:lumMod val="85000"/>
                  <a:lumOff val="15000"/>
                </a:schemeClr>
              </a:solidFill>
            </a:endParaRPr>
          </a:p>
        </p:txBody>
      </p:sp>
      <p:pic>
        <p:nvPicPr>
          <p:cNvPr id="19" name="Picture 18">
            <a:extLst>
              <a:ext uri="{FF2B5EF4-FFF2-40B4-BE49-F238E27FC236}">
                <a16:creationId xmlns:a16="http://schemas.microsoft.com/office/drawing/2014/main" id="{96C492FE-FB87-4E30-B7B5-959EF74D67E0}"/>
              </a:ext>
            </a:extLst>
          </p:cNvPr>
          <p:cNvPicPr>
            <a:picLocks noChangeAspect="1"/>
          </p:cNvPicPr>
          <p:nvPr/>
        </p:nvPicPr>
        <p:blipFill rotWithShape="1">
          <a:blip r:embed="rId8"/>
          <a:srcRect l="4889" t="78762" r="7000" b="8806"/>
          <a:stretch/>
        </p:blipFill>
        <p:spPr>
          <a:xfrm>
            <a:off x="0" y="6115398"/>
            <a:ext cx="9144000" cy="766871"/>
          </a:xfrm>
          <a:prstGeom prst="rect">
            <a:avLst/>
          </a:prstGeom>
        </p:spPr>
      </p:pic>
      <p:pic>
        <p:nvPicPr>
          <p:cNvPr id="15" name="Picture 14" descr="EAB on Ash leaf&#10; Leah Bauer, USDA Forest Service Northern Research Station, Bugwood.org&#10;">
            <a:extLst>
              <a:ext uri="{FF2B5EF4-FFF2-40B4-BE49-F238E27FC236}">
                <a16:creationId xmlns:a16="http://schemas.microsoft.com/office/drawing/2014/main" id="{832487CC-75AC-446C-8755-82A1E0174B5B}"/>
              </a:ext>
            </a:extLst>
          </p:cNvPr>
          <p:cNvPicPr>
            <a:picLocks noChangeAspect="1"/>
          </p:cNvPicPr>
          <p:nvPr/>
        </p:nvPicPr>
        <p:blipFill rotWithShape="1">
          <a:blip r:embed="rId9"/>
          <a:srcRect l="4028" t="13549" r="2928"/>
          <a:stretch/>
        </p:blipFill>
        <p:spPr>
          <a:xfrm>
            <a:off x="5968776" y="4455821"/>
            <a:ext cx="2001946" cy="1009968"/>
          </a:xfrm>
          <a:prstGeom prst="rect">
            <a:avLst/>
          </a:prstGeom>
          <a:ln>
            <a:solidFill>
              <a:schemeClr val="tx2">
                <a:lumMod val="75000"/>
              </a:schemeClr>
            </a:solidFill>
          </a:ln>
        </p:spPr>
      </p:pic>
      <p:pic>
        <p:nvPicPr>
          <p:cNvPr id="18" name="Picture 17" descr="Redbay Ambrosia Beetle&#10;Michael C Thomas, Bugwood.org&#10;">
            <a:extLst>
              <a:ext uri="{FF2B5EF4-FFF2-40B4-BE49-F238E27FC236}">
                <a16:creationId xmlns:a16="http://schemas.microsoft.com/office/drawing/2014/main" id="{EBDE237F-69E9-4A8C-8690-AF3A0838C4AC}"/>
              </a:ext>
            </a:extLst>
          </p:cNvPr>
          <p:cNvPicPr>
            <a:picLocks noChangeAspect="1"/>
          </p:cNvPicPr>
          <p:nvPr/>
        </p:nvPicPr>
        <p:blipFill rotWithShape="1">
          <a:blip r:embed="rId10"/>
          <a:srcRect l="15865"/>
          <a:stretch/>
        </p:blipFill>
        <p:spPr>
          <a:xfrm>
            <a:off x="8036784" y="3603072"/>
            <a:ext cx="1009967" cy="1953210"/>
          </a:xfrm>
          <a:prstGeom prst="rect">
            <a:avLst/>
          </a:prstGeom>
          <a:ln>
            <a:solidFill>
              <a:schemeClr val="tx2">
                <a:lumMod val="75000"/>
              </a:schemeClr>
            </a:solidFill>
          </a:ln>
        </p:spPr>
      </p:pic>
      <p:pic>
        <p:nvPicPr>
          <p:cNvPr id="20" name="Picture 19" descr="Scolytus multistriatus&#10;Spreads Dutch Elm fungus">
            <a:extLst>
              <a:ext uri="{FF2B5EF4-FFF2-40B4-BE49-F238E27FC236}">
                <a16:creationId xmlns:a16="http://schemas.microsoft.com/office/drawing/2014/main" id="{E29D5D7A-DB99-4B1D-8636-F0EFADBDBA2C}"/>
              </a:ext>
            </a:extLst>
          </p:cNvPr>
          <p:cNvPicPr>
            <a:picLocks noChangeAspect="1"/>
          </p:cNvPicPr>
          <p:nvPr/>
        </p:nvPicPr>
        <p:blipFill rotWithShape="1">
          <a:blip r:embed="rId11"/>
          <a:srcRect b="15070"/>
          <a:stretch/>
        </p:blipFill>
        <p:spPr>
          <a:xfrm>
            <a:off x="5939835" y="3595025"/>
            <a:ext cx="2015724" cy="773055"/>
          </a:xfrm>
          <a:prstGeom prst="rect">
            <a:avLst/>
          </a:prstGeom>
          <a:ln>
            <a:solidFill>
              <a:schemeClr val="tx2">
                <a:lumMod val="75000"/>
              </a:schemeClr>
            </a:solidFill>
          </a:ln>
        </p:spPr>
      </p:pic>
      <p:sp>
        <p:nvSpPr>
          <p:cNvPr id="21" name="Flowchart: Punched Tape 20">
            <a:hlinkClick r:id="rId12"/>
            <a:extLst>
              <a:ext uri="{FF2B5EF4-FFF2-40B4-BE49-F238E27FC236}">
                <a16:creationId xmlns:a16="http://schemas.microsoft.com/office/drawing/2014/main" id="{07057FD8-43E9-4B85-BBA2-7CB69A33E4B2}"/>
              </a:ext>
            </a:extLst>
          </p:cNvPr>
          <p:cNvSpPr/>
          <p:nvPr/>
        </p:nvSpPr>
        <p:spPr>
          <a:xfrm>
            <a:off x="5850493" y="5599536"/>
            <a:ext cx="3239251" cy="644841"/>
          </a:xfrm>
          <a:prstGeom prst="flowChartPunchedTap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3">
                  <a:extLst>
                    <a:ext uri="{A12FA001-AC4F-418D-AE19-62706E023703}">
                      <ahyp:hlinkClr xmlns:ahyp="http://schemas.microsoft.com/office/drawing/2018/hyperlinkcolor" val="tx"/>
                    </a:ext>
                  </a:extLst>
                </a:hlinkClick>
              </a:rPr>
              <a:t>EAB introduction &amp; spread</a:t>
            </a:r>
            <a:endParaRPr lang="en-US" b="1" dirty="0">
              <a:solidFill>
                <a:schemeClr val="bg1"/>
              </a:solidFill>
            </a:endParaRPr>
          </a:p>
        </p:txBody>
      </p:sp>
    </p:spTree>
    <p:extLst>
      <p:ext uri="{BB962C8B-B14F-4D97-AF65-F5344CB8AC3E}">
        <p14:creationId xmlns:p14="http://schemas.microsoft.com/office/powerpoint/2010/main" val="1524401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842801"/>
            <a:ext cx="9144000" cy="4384065"/>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14799" y="631134"/>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Imported Plants</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55140" y="1996388"/>
            <a:ext cx="8590654" cy="2968286"/>
          </a:xfrm>
        </p:spPr>
        <p:txBody>
          <a:bodyPr>
            <a:noAutofit/>
          </a:bodyPr>
          <a:lstStyle/>
          <a:p>
            <a:pPr marL="0" indent="0" algn="l" rtl="0" fontAlgn="base">
              <a:buNone/>
            </a:pPr>
            <a:r>
              <a:rPr lang="en-US" sz="2500" b="1" i="0" u="sng" dirty="0">
                <a:solidFill>
                  <a:schemeClr val="tx1">
                    <a:lumMod val="85000"/>
                    <a:lumOff val="15000"/>
                  </a:schemeClr>
                </a:solidFill>
                <a:effectLst/>
              </a:rPr>
              <a:t>Brought for ornamental/aesthetic purposes</a:t>
            </a:r>
            <a:r>
              <a:rPr lang="en-US" sz="2500" b="1" i="0" dirty="0">
                <a:solidFill>
                  <a:schemeClr val="tx1">
                    <a:lumMod val="85000"/>
                    <a:lumOff val="15000"/>
                  </a:schemeClr>
                </a:solidFill>
                <a:effectLst/>
              </a:rPr>
              <a:t>​</a:t>
            </a:r>
          </a:p>
          <a:p>
            <a:pPr marL="0" indent="0" algn="l" rtl="0" fontAlgn="base">
              <a:buNone/>
            </a:pPr>
            <a:r>
              <a:rPr lang="en-US" sz="2500" i="0" u="none" strike="noStrike" dirty="0">
                <a:effectLst/>
              </a:rPr>
              <a:t>The main pathway </a:t>
            </a:r>
            <a:r>
              <a:rPr lang="en-US" sz="2500" i="0" u="sng" strike="noStrike" dirty="0">
                <a:effectLst/>
              </a:rPr>
              <a:t>hundreds</a:t>
            </a:r>
            <a:r>
              <a:rPr lang="en-US" sz="2500" i="0" u="none" strike="noStrike" dirty="0">
                <a:effectLst/>
              </a:rPr>
              <a:t> of invasive plant species have entered the US.</a:t>
            </a:r>
            <a:r>
              <a:rPr lang="en-US" sz="2500" i="0" dirty="0">
                <a:effectLst/>
              </a:rPr>
              <a:t>​</a:t>
            </a:r>
          </a:p>
          <a:p>
            <a:pPr fontAlgn="base">
              <a:spcBef>
                <a:spcPts val="600"/>
              </a:spcBef>
              <a:buFont typeface="Arial" panose="020B0604020202020204" pitchFamily="34" charset="0"/>
              <a:buChar char="•"/>
            </a:pPr>
            <a:r>
              <a:rPr lang="en-US" sz="2200" b="1" i="0" u="none" strike="noStrike" dirty="0">
                <a:solidFill>
                  <a:schemeClr val="tx1">
                    <a:lumMod val="85000"/>
                    <a:lumOff val="15000"/>
                  </a:schemeClr>
                </a:solidFill>
                <a:effectLst/>
              </a:rPr>
              <a:t>Chinese Tallow</a:t>
            </a:r>
            <a:r>
              <a:rPr lang="en-US" sz="2200" b="1" i="0" dirty="0">
                <a:solidFill>
                  <a:schemeClr val="tx1">
                    <a:lumMod val="85000"/>
                    <a:lumOff val="15000"/>
                  </a:schemeClr>
                </a:solidFill>
                <a:effectLst/>
              </a:rPr>
              <a:t>​</a:t>
            </a:r>
          </a:p>
          <a:p>
            <a:pPr fontAlgn="base">
              <a:spcBef>
                <a:spcPts val="600"/>
              </a:spcBef>
              <a:buFont typeface="Arial" panose="020B0604020202020204" pitchFamily="34" charset="0"/>
              <a:buChar char="•"/>
            </a:pPr>
            <a:r>
              <a:rPr lang="en-US" sz="2200" b="1" i="0" u="none" strike="noStrike" dirty="0">
                <a:solidFill>
                  <a:schemeClr val="tx1">
                    <a:lumMod val="85000"/>
                    <a:lumOff val="15000"/>
                  </a:schemeClr>
                </a:solidFill>
                <a:effectLst/>
              </a:rPr>
              <a:t>Nandina</a:t>
            </a:r>
            <a:r>
              <a:rPr lang="en-US" sz="2200" b="1" i="0" dirty="0">
                <a:solidFill>
                  <a:schemeClr val="tx1">
                    <a:lumMod val="85000"/>
                    <a:lumOff val="15000"/>
                  </a:schemeClr>
                </a:solidFill>
                <a:effectLst/>
              </a:rPr>
              <a:t>​</a:t>
            </a:r>
          </a:p>
          <a:p>
            <a:pPr fontAlgn="base">
              <a:spcBef>
                <a:spcPts val="600"/>
              </a:spcBef>
              <a:buFont typeface="Arial" panose="020B0604020202020204" pitchFamily="34" charset="0"/>
              <a:buChar char="•"/>
            </a:pPr>
            <a:r>
              <a:rPr lang="en-US" sz="2200" b="1" i="0" u="none" strike="noStrike" dirty="0">
                <a:solidFill>
                  <a:schemeClr val="tx1">
                    <a:lumMod val="85000"/>
                    <a:lumOff val="15000"/>
                  </a:schemeClr>
                </a:solidFill>
                <a:effectLst/>
              </a:rPr>
              <a:t>Kudzu</a:t>
            </a:r>
            <a:r>
              <a:rPr lang="en-US" sz="2200" b="1" i="0" dirty="0">
                <a:solidFill>
                  <a:schemeClr val="tx1">
                    <a:lumMod val="85000"/>
                    <a:lumOff val="15000"/>
                  </a:schemeClr>
                </a:solidFill>
                <a:effectLst/>
              </a:rPr>
              <a:t>​</a:t>
            </a:r>
          </a:p>
          <a:p>
            <a:pPr fontAlgn="base">
              <a:spcBef>
                <a:spcPts val="600"/>
              </a:spcBef>
              <a:buFont typeface="Arial" panose="020B0604020202020204" pitchFamily="34" charset="0"/>
              <a:buChar char="•"/>
            </a:pPr>
            <a:r>
              <a:rPr lang="en-US" sz="2200" b="1" i="0" u="none" strike="noStrike" dirty="0">
                <a:solidFill>
                  <a:schemeClr val="tx1">
                    <a:lumMod val="85000"/>
                    <a:lumOff val="15000"/>
                  </a:schemeClr>
                </a:solidFill>
                <a:effectLst/>
              </a:rPr>
              <a:t>Japanese Honeysuckle</a:t>
            </a:r>
          </a:p>
          <a:p>
            <a:pPr marL="0" indent="0" fontAlgn="base">
              <a:spcBef>
                <a:spcPts val="600"/>
              </a:spcBef>
              <a:buNone/>
            </a:pPr>
            <a:endParaRPr lang="en-US" sz="2200" b="1" dirty="0">
              <a:solidFill>
                <a:schemeClr val="tx1">
                  <a:lumMod val="85000"/>
                  <a:lumOff val="15000"/>
                </a:schemeClr>
              </a:solidFill>
            </a:endParaRPr>
          </a:p>
          <a:p>
            <a:pPr marL="0" indent="0" fontAlgn="base">
              <a:spcBef>
                <a:spcPts val="600"/>
              </a:spcBef>
              <a:buNone/>
            </a:pPr>
            <a:r>
              <a:rPr lang="en-US" sz="2400" b="1" dirty="0">
                <a:solidFill>
                  <a:schemeClr val="tx1"/>
                </a:solidFill>
              </a:rPr>
              <a:t>Further spread by escaping cultivation </a:t>
            </a:r>
            <a:endParaRPr lang="en-US" sz="2400" b="1" i="0" dirty="0">
              <a:solidFill>
                <a:schemeClr val="tx1"/>
              </a:solidFill>
              <a:effectLst/>
            </a:endParaRPr>
          </a:p>
          <a:p>
            <a:pPr algn="l" rtl="0" fontAlgn="base">
              <a:buFont typeface="Arial" panose="020B0604020202020204" pitchFamily="34" charset="0"/>
              <a:buChar char="•"/>
            </a:pPr>
            <a:endParaRPr lang="en-US" sz="2500" dirty="0"/>
          </a:p>
        </p:txBody>
      </p:sp>
      <p:pic>
        <p:nvPicPr>
          <p:cNvPr id="5126" name="Picture 6" descr="Nandina with bright red berries&#10;James H. Miller, USDA Forest Service, Bugwood.org ">
            <a:hlinkClick r:id="rId8"/>
            <a:extLst>
              <a:ext uri="{FF2B5EF4-FFF2-40B4-BE49-F238E27FC236}">
                <a16:creationId xmlns:a16="http://schemas.microsoft.com/office/drawing/2014/main" id="{1B8D62F9-897E-4AE1-89F8-A84DAA2F8F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2673" y="2978867"/>
            <a:ext cx="1444794" cy="2203318"/>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96C492FE-FB87-4E30-B7B5-959EF74D67E0}"/>
              </a:ext>
            </a:extLst>
          </p:cNvPr>
          <p:cNvPicPr>
            <a:picLocks noChangeAspect="1"/>
          </p:cNvPicPr>
          <p:nvPr/>
        </p:nvPicPr>
        <p:blipFill rotWithShape="1">
          <a:blip r:embed="rId10"/>
          <a:srcRect l="4889" t="78762" r="7000" b="8806"/>
          <a:stretch/>
        </p:blipFill>
        <p:spPr>
          <a:xfrm>
            <a:off x="0" y="6115398"/>
            <a:ext cx="9144000" cy="766871"/>
          </a:xfrm>
          <a:prstGeom prst="rect">
            <a:avLst/>
          </a:prstGeom>
        </p:spPr>
      </p:pic>
      <p:pic>
        <p:nvPicPr>
          <p:cNvPr id="4" name="Picture 3" descr="Chinese Tallowtree&#10;James H. Miller, USDA Forest Service, Bugwood.org ">
            <a:hlinkClick r:id="rId11"/>
            <a:extLst>
              <a:ext uri="{FF2B5EF4-FFF2-40B4-BE49-F238E27FC236}">
                <a16:creationId xmlns:a16="http://schemas.microsoft.com/office/drawing/2014/main" id="{4F5ED377-A704-4729-9A77-2FD782D4525D}"/>
              </a:ext>
            </a:extLst>
          </p:cNvPr>
          <p:cNvPicPr>
            <a:picLocks noChangeAspect="1"/>
          </p:cNvPicPr>
          <p:nvPr/>
        </p:nvPicPr>
        <p:blipFill>
          <a:blip r:embed="rId12"/>
          <a:stretch>
            <a:fillRect/>
          </a:stretch>
        </p:blipFill>
        <p:spPr>
          <a:xfrm>
            <a:off x="3771524" y="2978867"/>
            <a:ext cx="1466009" cy="2203318"/>
          </a:xfrm>
          <a:prstGeom prst="rect">
            <a:avLst/>
          </a:prstGeom>
          <a:ln>
            <a:solidFill>
              <a:schemeClr val="tx2">
                <a:lumMod val="50000"/>
              </a:schemeClr>
            </a:solidFill>
          </a:ln>
        </p:spPr>
      </p:pic>
      <p:pic>
        <p:nvPicPr>
          <p:cNvPr id="6" name="Picture 5" descr="Kudzu flowers &#10;Leslie J. Mehrhoff, University of Connecticut, Bugwood.org ">
            <a:extLst>
              <a:ext uri="{FF2B5EF4-FFF2-40B4-BE49-F238E27FC236}">
                <a16:creationId xmlns:a16="http://schemas.microsoft.com/office/drawing/2014/main" id="{78B20AA0-CF0A-40A2-8482-7F7F9A16920D}"/>
              </a:ext>
            </a:extLst>
          </p:cNvPr>
          <p:cNvPicPr>
            <a:picLocks noChangeAspect="1"/>
          </p:cNvPicPr>
          <p:nvPr/>
        </p:nvPicPr>
        <p:blipFill rotWithShape="1">
          <a:blip r:embed="rId13"/>
          <a:srcRect l="18934" t="9330" r="4044"/>
          <a:stretch/>
        </p:blipFill>
        <p:spPr>
          <a:xfrm>
            <a:off x="6913122" y="2978867"/>
            <a:ext cx="2108700" cy="1648449"/>
          </a:xfrm>
          <a:prstGeom prst="rect">
            <a:avLst/>
          </a:prstGeom>
          <a:ln>
            <a:solidFill>
              <a:schemeClr val="tx2">
                <a:lumMod val="50000"/>
              </a:schemeClr>
            </a:solidFill>
          </a:ln>
        </p:spPr>
      </p:pic>
      <p:pic>
        <p:nvPicPr>
          <p:cNvPr id="9" name="Picture 8" descr="Japanese Honeysuckle&#10;William M. Ciesla, Forest Health Management International, Bugwood.org ">
            <a:extLst>
              <a:ext uri="{FF2B5EF4-FFF2-40B4-BE49-F238E27FC236}">
                <a16:creationId xmlns:a16="http://schemas.microsoft.com/office/drawing/2014/main" id="{7E5540D8-2F9C-4CCA-A784-480D49E2FD86}"/>
              </a:ext>
            </a:extLst>
          </p:cNvPr>
          <p:cNvPicPr>
            <a:picLocks noChangeAspect="1"/>
          </p:cNvPicPr>
          <p:nvPr/>
        </p:nvPicPr>
        <p:blipFill rotWithShape="1">
          <a:blip r:embed="rId14"/>
          <a:srcRect l="20772" t="7401" r="3309"/>
          <a:stretch/>
        </p:blipFill>
        <p:spPr>
          <a:xfrm>
            <a:off x="7003214" y="4686107"/>
            <a:ext cx="1928516" cy="1562023"/>
          </a:xfrm>
          <a:prstGeom prst="rect">
            <a:avLst/>
          </a:prstGeom>
          <a:ln>
            <a:solidFill>
              <a:schemeClr val="tx2">
                <a:lumMod val="50000"/>
              </a:schemeClr>
            </a:solidFill>
          </a:ln>
        </p:spPr>
      </p:pic>
    </p:spTree>
    <p:extLst>
      <p:ext uri="{BB962C8B-B14F-4D97-AF65-F5344CB8AC3E}">
        <p14:creationId xmlns:p14="http://schemas.microsoft.com/office/powerpoint/2010/main" val="15112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8491" y="1887791"/>
            <a:ext cx="9306232" cy="409479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noFill/>
          </a:ln>
        </p:spPr>
      </p:pic>
      <p:sp>
        <p:nvSpPr>
          <p:cNvPr id="2" name="Title 1"/>
          <p:cNvSpPr>
            <a:spLocks noGrp="1"/>
          </p:cNvSpPr>
          <p:nvPr>
            <p:ph type="title"/>
          </p:nvPr>
        </p:nvSpPr>
        <p:spPr>
          <a:xfrm>
            <a:off x="159249" y="628764"/>
            <a:ext cx="5378096" cy="882958"/>
          </a:xfrm>
        </p:spPr>
        <p:txBody>
          <a:bodyPr>
            <a:normAutofit/>
          </a:bodyPr>
          <a:lstStyle/>
          <a:p>
            <a:r>
              <a:rPr lang="en-US" sz="4000" b="1" dirty="0">
                <a:solidFill>
                  <a:srgbClr val="000000"/>
                </a:solidFill>
                <a:latin typeface="Century Gothic" panose="020B0502020202020204" pitchFamily="34" charset="0"/>
                <a:cs typeface="WC ROUGHTRAD Bta"/>
              </a:rPr>
              <a:t>What is a Pathway?</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14889" y="2091866"/>
            <a:ext cx="8855230" cy="2502620"/>
          </a:xfrm>
        </p:spPr>
        <p:txBody>
          <a:bodyPr>
            <a:normAutofit/>
          </a:bodyPr>
          <a:lstStyle/>
          <a:p>
            <a:r>
              <a:rPr lang="en-US" sz="2800" b="1" dirty="0">
                <a:solidFill>
                  <a:schemeClr val="tx2">
                    <a:lumMod val="50000"/>
                  </a:schemeClr>
                </a:solidFill>
              </a:rPr>
              <a:t>Animation &amp; Lesson recall:</a:t>
            </a:r>
          </a:p>
          <a:p>
            <a:pPr lvl="1"/>
            <a:r>
              <a:rPr lang="en-US" sz="2400" dirty="0">
                <a:solidFill>
                  <a:schemeClr val="tx2">
                    <a:lumMod val="50000"/>
                  </a:schemeClr>
                </a:solidFill>
              </a:rPr>
              <a:t>What are the </a:t>
            </a:r>
            <a:r>
              <a:rPr lang="en-US" sz="2400" u="sng" dirty="0">
                <a:solidFill>
                  <a:schemeClr val="tx2">
                    <a:lumMod val="50000"/>
                  </a:schemeClr>
                </a:solidFill>
              </a:rPr>
              <a:t>similarities</a:t>
            </a:r>
            <a:r>
              <a:rPr lang="en-US" sz="2400" dirty="0">
                <a:solidFill>
                  <a:schemeClr val="tx2">
                    <a:lumMod val="50000"/>
                  </a:schemeClr>
                </a:solidFill>
              </a:rPr>
              <a:t> between the spread of mussels, insects, plants, exotic pets and soil nematodes?</a:t>
            </a:r>
          </a:p>
          <a:p>
            <a:pPr lvl="1"/>
            <a:r>
              <a:rPr lang="en-US" sz="2400" dirty="0">
                <a:solidFill>
                  <a:schemeClr val="tx2">
                    <a:lumMod val="50000"/>
                  </a:schemeClr>
                </a:solidFill>
              </a:rPr>
              <a:t>What were the pathway </a:t>
            </a:r>
            <a:r>
              <a:rPr lang="en-US" sz="2400" u="sng" dirty="0">
                <a:solidFill>
                  <a:schemeClr val="tx2">
                    <a:lumMod val="50000"/>
                  </a:schemeClr>
                </a:solidFill>
              </a:rPr>
              <a:t>differences</a:t>
            </a:r>
            <a:r>
              <a:rPr lang="en-US" sz="2400" dirty="0">
                <a:solidFill>
                  <a:schemeClr val="tx2">
                    <a:lumMod val="50000"/>
                  </a:schemeClr>
                </a:solidFill>
              </a:rPr>
              <a:t>?</a:t>
            </a:r>
          </a:p>
        </p:txBody>
      </p:sp>
      <p:pic>
        <p:nvPicPr>
          <p:cNvPr id="18" name="Picture 17">
            <a:extLst>
              <a:ext uri="{FF2B5EF4-FFF2-40B4-BE49-F238E27FC236}">
                <a16:creationId xmlns:a16="http://schemas.microsoft.com/office/drawing/2014/main" id="{57B6DE66-A0D8-43BB-82CA-B04A414BE502}"/>
              </a:ext>
            </a:extLst>
          </p:cNvPr>
          <p:cNvPicPr>
            <a:picLocks noChangeAspect="1"/>
          </p:cNvPicPr>
          <p:nvPr/>
        </p:nvPicPr>
        <p:blipFill rotWithShape="1">
          <a:blip r:embed="rId9"/>
          <a:srcRect l="4889" t="78762" r="7000" b="6499"/>
          <a:stretch/>
        </p:blipFill>
        <p:spPr>
          <a:xfrm>
            <a:off x="0" y="5938345"/>
            <a:ext cx="9144000" cy="909146"/>
          </a:xfrm>
          <a:prstGeom prst="rect">
            <a:avLst/>
          </a:prstGeom>
        </p:spPr>
      </p:pic>
      <p:pic>
        <p:nvPicPr>
          <p:cNvPr id="19" name="Picture 18" descr="Python&#10;Bob DeGross, National Park Service, Bugwood.org ">
            <a:extLst>
              <a:ext uri="{FF2B5EF4-FFF2-40B4-BE49-F238E27FC236}">
                <a16:creationId xmlns:a16="http://schemas.microsoft.com/office/drawing/2014/main" id="{4FCD9BEA-ABD4-42B7-991C-24164978D673}"/>
              </a:ext>
            </a:extLst>
          </p:cNvPr>
          <p:cNvPicPr>
            <a:picLocks noChangeAspect="1"/>
          </p:cNvPicPr>
          <p:nvPr/>
        </p:nvPicPr>
        <p:blipFill rotWithShape="1">
          <a:blip r:embed="rId10"/>
          <a:srcRect l="11531" t="17765" r="3616"/>
          <a:stretch/>
        </p:blipFill>
        <p:spPr>
          <a:xfrm>
            <a:off x="6000994" y="4055807"/>
            <a:ext cx="2529770" cy="1869953"/>
          </a:xfrm>
          <a:prstGeom prst="rect">
            <a:avLst/>
          </a:prstGeom>
          <a:ln>
            <a:solidFill>
              <a:schemeClr val="tx2">
                <a:lumMod val="50000"/>
              </a:schemeClr>
            </a:solidFill>
          </a:ln>
        </p:spPr>
      </p:pic>
      <p:pic>
        <p:nvPicPr>
          <p:cNvPr id="20" name="Picture 19" descr="Japanese Honeysuckle&#10;William M. Ciesla, Forest Health Management International, Bugwood.org ">
            <a:extLst>
              <a:ext uri="{FF2B5EF4-FFF2-40B4-BE49-F238E27FC236}">
                <a16:creationId xmlns:a16="http://schemas.microsoft.com/office/drawing/2014/main" id="{52A0F661-233B-4EEA-AACE-23FAA1754740}"/>
              </a:ext>
            </a:extLst>
          </p:cNvPr>
          <p:cNvPicPr>
            <a:picLocks noChangeAspect="1"/>
          </p:cNvPicPr>
          <p:nvPr/>
        </p:nvPicPr>
        <p:blipFill rotWithShape="1">
          <a:blip r:embed="rId11"/>
          <a:srcRect l="20772" t="7401" r="3309"/>
          <a:stretch/>
        </p:blipFill>
        <p:spPr>
          <a:xfrm>
            <a:off x="3812201" y="4337459"/>
            <a:ext cx="1928516" cy="1562023"/>
          </a:xfrm>
          <a:prstGeom prst="rect">
            <a:avLst/>
          </a:prstGeom>
          <a:ln>
            <a:solidFill>
              <a:schemeClr val="tx2">
                <a:lumMod val="50000"/>
              </a:schemeClr>
            </a:solidFill>
          </a:ln>
        </p:spPr>
      </p:pic>
      <p:pic>
        <p:nvPicPr>
          <p:cNvPr id="21" name="Picture 20" descr="EAB on Ash leaf&#10;Leah Bauer, USDA Forest Service Northern Research Station, Bugwood.org&#10;">
            <a:extLst>
              <a:ext uri="{FF2B5EF4-FFF2-40B4-BE49-F238E27FC236}">
                <a16:creationId xmlns:a16="http://schemas.microsoft.com/office/drawing/2014/main" id="{F7E8B770-4B68-47C9-BE75-44EF2F60EA4F}"/>
              </a:ext>
            </a:extLst>
          </p:cNvPr>
          <p:cNvPicPr>
            <a:picLocks noChangeAspect="1"/>
          </p:cNvPicPr>
          <p:nvPr/>
        </p:nvPicPr>
        <p:blipFill rotWithShape="1">
          <a:blip r:embed="rId12"/>
          <a:srcRect l="4028" t="13549" r="2928"/>
          <a:stretch/>
        </p:blipFill>
        <p:spPr>
          <a:xfrm>
            <a:off x="490654" y="4380924"/>
            <a:ext cx="3032777" cy="1530015"/>
          </a:xfrm>
          <a:prstGeom prst="rect">
            <a:avLst/>
          </a:prstGeom>
          <a:ln>
            <a:solidFill>
              <a:schemeClr val="tx2">
                <a:lumMod val="75000"/>
              </a:schemeClr>
            </a:solidFill>
          </a:ln>
        </p:spPr>
      </p:pic>
    </p:spTree>
    <p:extLst>
      <p:ext uri="{BB962C8B-B14F-4D97-AF65-F5344CB8AC3E}">
        <p14:creationId xmlns:p14="http://schemas.microsoft.com/office/powerpoint/2010/main" val="1931825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noFill/>
          </a:ln>
        </p:spPr>
      </p:pic>
      <p:sp>
        <p:nvSpPr>
          <p:cNvPr id="2" name="Title 1"/>
          <p:cNvSpPr>
            <a:spLocks noGrp="1"/>
          </p:cNvSpPr>
          <p:nvPr>
            <p:ph type="title"/>
          </p:nvPr>
        </p:nvSpPr>
        <p:spPr>
          <a:xfrm>
            <a:off x="159248" y="628764"/>
            <a:ext cx="8731363" cy="882958"/>
          </a:xfrm>
        </p:spPr>
        <p:txBody>
          <a:bodyPr>
            <a:normAutofit/>
          </a:bodyPr>
          <a:lstStyle/>
          <a:p>
            <a:r>
              <a:rPr lang="en-US" sz="4000" b="1" dirty="0">
                <a:solidFill>
                  <a:srgbClr val="000000"/>
                </a:solidFill>
                <a:latin typeface="Century Gothic" panose="020B0502020202020204" pitchFamily="34" charset="0"/>
                <a:cs typeface="WC ROUGHTRAD Bta"/>
              </a:rPr>
              <a:t>Pathway Prevention</a:t>
            </a:r>
            <a:endParaRPr lang="en-US" sz="3000" b="1" dirty="0">
              <a:solidFill>
                <a:schemeClr val="accent5">
                  <a:lumMod val="50000"/>
                </a:schemeClr>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pic>
        <p:nvPicPr>
          <p:cNvPr id="18" name="Picture 17">
            <a:extLst>
              <a:ext uri="{FF2B5EF4-FFF2-40B4-BE49-F238E27FC236}">
                <a16:creationId xmlns:a16="http://schemas.microsoft.com/office/drawing/2014/main" id="{57B6DE66-A0D8-43BB-82CA-B04A414BE502}"/>
              </a:ext>
            </a:extLst>
          </p:cNvPr>
          <p:cNvPicPr>
            <a:picLocks noChangeAspect="1"/>
          </p:cNvPicPr>
          <p:nvPr/>
        </p:nvPicPr>
        <p:blipFill rotWithShape="1">
          <a:blip r:embed="rId9"/>
          <a:srcRect l="4889" t="78762" r="7000" b="6499"/>
          <a:stretch/>
        </p:blipFill>
        <p:spPr>
          <a:xfrm>
            <a:off x="0" y="5938345"/>
            <a:ext cx="9144000" cy="909146"/>
          </a:xfrm>
          <a:prstGeom prst="rect">
            <a:avLst/>
          </a:prstGeom>
        </p:spPr>
      </p:pic>
      <p:pic>
        <p:nvPicPr>
          <p:cNvPr id="19" name="Picture 18">
            <a:extLst>
              <a:ext uri="{FF2B5EF4-FFF2-40B4-BE49-F238E27FC236}">
                <a16:creationId xmlns:a16="http://schemas.microsoft.com/office/drawing/2014/main" id="{1FEE89FA-79B1-4350-B232-81F204AFB7E6}"/>
              </a:ext>
            </a:extLst>
          </p:cNvPr>
          <p:cNvPicPr>
            <a:picLocks noChangeAspect="1"/>
          </p:cNvPicPr>
          <p:nvPr/>
        </p:nvPicPr>
        <p:blipFill rotWithShape="1">
          <a:blip r:embed="rId10"/>
          <a:srcRect l="35842" t="7812" r="36972" b="11257"/>
          <a:stretch/>
        </p:blipFill>
        <p:spPr>
          <a:xfrm>
            <a:off x="3205420" y="1833026"/>
            <a:ext cx="2191411" cy="3588174"/>
          </a:xfrm>
          <a:prstGeom prst="rect">
            <a:avLst/>
          </a:prstGeom>
          <a:ln>
            <a:solidFill>
              <a:schemeClr val="tx2">
                <a:lumMod val="75000"/>
              </a:schemeClr>
            </a:solidFill>
          </a:ln>
        </p:spPr>
      </p:pic>
      <p:pic>
        <p:nvPicPr>
          <p:cNvPr id="20" name="Picture 4" descr="See the source image">
            <a:extLst>
              <a:ext uri="{FF2B5EF4-FFF2-40B4-BE49-F238E27FC236}">
                <a16:creationId xmlns:a16="http://schemas.microsoft.com/office/drawing/2014/main" id="{9A1E93F5-6FE8-4315-8D6C-29AF912DA21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254" t="12593" r="6984" b="12592"/>
          <a:stretch/>
        </p:blipFill>
        <p:spPr bwMode="auto">
          <a:xfrm>
            <a:off x="172053" y="3953689"/>
            <a:ext cx="2809012" cy="1675286"/>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21" name="Picture 2" descr="See the source image">
            <a:extLst>
              <a:ext uri="{FF2B5EF4-FFF2-40B4-BE49-F238E27FC236}">
                <a16:creationId xmlns:a16="http://schemas.microsoft.com/office/drawing/2014/main" id="{B0F2599C-1024-459C-9F98-743A4952861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047" t="7506" r="2901" b="5404"/>
          <a:stretch/>
        </p:blipFill>
        <p:spPr bwMode="auto">
          <a:xfrm>
            <a:off x="172053" y="1777294"/>
            <a:ext cx="2809012" cy="204577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0D11BC3-4988-4285-AC82-A87101C0C1DD}"/>
              </a:ext>
            </a:extLst>
          </p:cNvPr>
          <p:cNvPicPr>
            <a:picLocks noChangeAspect="1"/>
          </p:cNvPicPr>
          <p:nvPr/>
        </p:nvPicPr>
        <p:blipFill>
          <a:blip r:embed="rId13"/>
          <a:stretch>
            <a:fillRect/>
          </a:stretch>
        </p:blipFill>
        <p:spPr>
          <a:xfrm>
            <a:off x="5621186" y="1453320"/>
            <a:ext cx="3340537" cy="4319501"/>
          </a:xfrm>
          <a:prstGeom prst="rect">
            <a:avLst/>
          </a:prstGeom>
          <a:ln>
            <a:solidFill>
              <a:schemeClr val="tx2">
                <a:lumMod val="50000"/>
              </a:schemeClr>
            </a:solidFill>
          </a:ln>
        </p:spPr>
      </p:pic>
    </p:spTree>
    <p:extLst>
      <p:ext uri="{BB962C8B-B14F-4D97-AF65-F5344CB8AC3E}">
        <p14:creationId xmlns:p14="http://schemas.microsoft.com/office/powerpoint/2010/main" val="131840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noFill/>
          </a:ln>
        </p:spPr>
      </p:pic>
      <p:sp>
        <p:nvSpPr>
          <p:cNvPr id="2" name="Title 1"/>
          <p:cNvSpPr>
            <a:spLocks noGrp="1"/>
          </p:cNvSpPr>
          <p:nvPr>
            <p:ph type="title"/>
          </p:nvPr>
        </p:nvSpPr>
        <p:spPr>
          <a:xfrm>
            <a:off x="143218" y="570362"/>
            <a:ext cx="8229600" cy="882958"/>
          </a:xfrm>
        </p:spPr>
        <p:txBody>
          <a:bodyPr>
            <a:normAutofit/>
          </a:bodyPr>
          <a:lstStyle/>
          <a:p>
            <a:r>
              <a:rPr lang="en-US" sz="4000" b="1" dirty="0">
                <a:solidFill>
                  <a:schemeClr val="accent5">
                    <a:lumMod val="50000"/>
                  </a:schemeClr>
                </a:solidFill>
                <a:latin typeface="Century Gothic" panose="020B0502020202020204" pitchFamily="34" charset="0"/>
                <a:cs typeface="WC ROUGHTRAD Bta"/>
              </a:rPr>
              <a:t>Stop the Spread: </a:t>
            </a:r>
            <a:r>
              <a:rPr lang="en-US" sz="4000" b="1" dirty="0">
                <a:solidFill>
                  <a:srgbClr val="000000"/>
                </a:solidFill>
                <a:latin typeface="Century Gothic" panose="020B0502020202020204" pitchFamily="34" charset="0"/>
                <a:cs typeface="WC ROUGHTRAD Bta"/>
              </a:rPr>
              <a:t>Elevator Pitch</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43218" y="1952314"/>
            <a:ext cx="8725360" cy="3343890"/>
          </a:xfrm>
        </p:spPr>
        <p:txBody>
          <a:bodyPr>
            <a:normAutofit/>
          </a:bodyPr>
          <a:lstStyle/>
          <a:p>
            <a:pPr marL="0" indent="0">
              <a:spcBef>
                <a:spcPts val="600"/>
              </a:spcBef>
              <a:buNone/>
            </a:pPr>
            <a:r>
              <a:rPr lang="en-US" sz="2400" b="1" dirty="0">
                <a:solidFill>
                  <a:schemeClr val="tx1">
                    <a:lumMod val="85000"/>
                    <a:lumOff val="15000"/>
                  </a:schemeClr>
                </a:solidFill>
              </a:rPr>
              <a:t>How would you tell your friends about Invasive Species? </a:t>
            </a:r>
          </a:p>
          <a:p>
            <a:pPr marL="0" indent="0">
              <a:spcBef>
                <a:spcPts val="600"/>
              </a:spcBef>
              <a:buNone/>
            </a:pPr>
            <a:r>
              <a:rPr lang="en-US" sz="2400" b="1" dirty="0">
                <a:solidFill>
                  <a:schemeClr val="tx1">
                    <a:lumMod val="85000"/>
                    <a:lumOff val="15000"/>
                  </a:schemeClr>
                </a:solidFill>
              </a:rPr>
              <a:t>How would you get them to prevent pathways for Invasives?</a:t>
            </a:r>
          </a:p>
          <a:p>
            <a:pPr marL="0" indent="0">
              <a:spcBef>
                <a:spcPts val="600"/>
              </a:spcBef>
              <a:buNone/>
            </a:pPr>
            <a:endParaRPr lang="en-US" sz="1000" b="1" dirty="0">
              <a:solidFill>
                <a:schemeClr val="tx1">
                  <a:lumMod val="85000"/>
                  <a:lumOff val="15000"/>
                </a:schemeClr>
              </a:solidFill>
            </a:endParaRPr>
          </a:p>
          <a:p>
            <a:pPr>
              <a:spcBef>
                <a:spcPts val="600"/>
              </a:spcBef>
            </a:pPr>
            <a:r>
              <a:rPr lang="en-US" sz="2400" dirty="0"/>
              <a:t>Pair up and you are given 5 minutes to produce a 1-minute pitch on transmission pathways.</a:t>
            </a:r>
          </a:p>
          <a:p>
            <a:pPr lvl="1">
              <a:spcBef>
                <a:spcPts val="600"/>
              </a:spcBef>
            </a:pPr>
            <a:r>
              <a:rPr lang="en-US" sz="2200" dirty="0"/>
              <a:t>Props must be used.</a:t>
            </a:r>
          </a:p>
          <a:p>
            <a:pPr lvl="1">
              <a:spcBef>
                <a:spcPts val="600"/>
              </a:spcBef>
            </a:pPr>
            <a:r>
              <a:rPr lang="en-US" sz="2200" dirty="0"/>
              <a:t>Both members must speak.</a:t>
            </a:r>
          </a:p>
        </p:txBody>
      </p:sp>
      <p:pic>
        <p:nvPicPr>
          <p:cNvPr id="18" name="Picture 17">
            <a:extLst>
              <a:ext uri="{FF2B5EF4-FFF2-40B4-BE49-F238E27FC236}">
                <a16:creationId xmlns:a16="http://schemas.microsoft.com/office/drawing/2014/main" id="{0DBCB0DC-57E4-4EA3-8D44-82EA9DF887DA}"/>
              </a:ext>
            </a:extLst>
          </p:cNvPr>
          <p:cNvPicPr>
            <a:picLocks noChangeAspect="1"/>
          </p:cNvPicPr>
          <p:nvPr/>
        </p:nvPicPr>
        <p:blipFill rotWithShape="1">
          <a:blip r:embed="rId9"/>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3183149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8515684" cy="1155699"/>
          </a:xfrm>
          <a:prstGeom prst="rect">
            <a:avLst/>
          </a:prstGeom>
        </p:spPr>
      </p:pic>
      <p:pic>
        <p:nvPicPr>
          <p:cNvPr id="12" name="Picture 11" descr="logocrop.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047287"/>
            <a:ext cx="9144000" cy="81071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9D27BAFD-787F-4D15-857F-D28DF628DE39}"/>
              </a:ext>
            </a:extLst>
          </p:cNvPr>
          <p:cNvPicPr>
            <a:picLocks noChangeAspect="1"/>
          </p:cNvPicPr>
          <p:nvPr/>
        </p:nvPicPr>
        <p:blipFill>
          <a:blip r:embed="rId5"/>
          <a:stretch>
            <a:fillRect/>
          </a:stretch>
        </p:blipFill>
        <p:spPr>
          <a:xfrm>
            <a:off x="3625701" y="1294649"/>
            <a:ext cx="4889983" cy="1365665"/>
          </a:xfrm>
          <a:prstGeom prst="rect">
            <a:avLst/>
          </a:prstGeom>
        </p:spPr>
      </p:pic>
      <p:pic>
        <p:nvPicPr>
          <p:cNvPr id="9" name="Picture 8">
            <a:extLst>
              <a:ext uri="{FF2B5EF4-FFF2-40B4-BE49-F238E27FC236}">
                <a16:creationId xmlns:a16="http://schemas.microsoft.com/office/drawing/2014/main" id="{6D462312-A7CB-42E9-967F-ECA92C8F69A3}"/>
              </a:ext>
            </a:extLst>
          </p:cNvPr>
          <p:cNvPicPr>
            <a:picLocks noChangeAspect="1"/>
          </p:cNvPicPr>
          <p:nvPr/>
        </p:nvPicPr>
        <p:blipFill rotWithShape="1">
          <a:blip r:embed="rId6"/>
          <a:srcRect l="4889" t="78762" r="7000" b="6499"/>
          <a:stretch/>
        </p:blipFill>
        <p:spPr>
          <a:xfrm>
            <a:off x="0" y="5938345"/>
            <a:ext cx="9144000" cy="909146"/>
          </a:xfrm>
          <a:prstGeom prst="rect">
            <a:avLst/>
          </a:prstGeom>
        </p:spPr>
      </p:pic>
      <p:pic>
        <p:nvPicPr>
          <p:cNvPr id="13" name="Picture 12" descr="Logo, company name&#10;&#10;Description automatically generated">
            <a:extLst>
              <a:ext uri="{FF2B5EF4-FFF2-40B4-BE49-F238E27FC236}">
                <a16:creationId xmlns:a16="http://schemas.microsoft.com/office/drawing/2014/main" id="{433D0906-E7F1-40A0-8FC2-BDBEBF708DBD}"/>
              </a:ext>
            </a:extLst>
          </p:cNvPr>
          <p:cNvPicPr>
            <a:picLocks noChangeAspect="1"/>
          </p:cNvPicPr>
          <p:nvPr/>
        </p:nvPicPr>
        <p:blipFill>
          <a:blip r:embed="rId7"/>
          <a:stretch>
            <a:fillRect/>
          </a:stretch>
        </p:blipFill>
        <p:spPr>
          <a:xfrm>
            <a:off x="4646427" y="3229167"/>
            <a:ext cx="3416799" cy="2466565"/>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856A0641-DF79-48CF-8FDA-68ACCA02F3D1}"/>
              </a:ext>
            </a:extLst>
          </p:cNvPr>
          <p:cNvPicPr>
            <a:picLocks noChangeAspect="1"/>
          </p:cNvPicPr>
          <p:nvPr/>
        </p:nvPicPr>
        <p:blipFill>
          <a:blip r:embed="rId8"/>
          <a:stretch>
            <a:fillRect/>
          </a:stretch>
        </p:blipFill>
        <p:spPr>
          <a:xfrm>
            <a:off x="351485" y="2726877"/>
            <a:ext cx="3931146" cy="1579309"/>
          </a:xfrm>
          <a:prstGeom prst="rect">
            <a:avLst/>
          </a:prstGeom>
        </p:spPr>
      </p:pic>
    </p:spTree>
    <p:extLst>
      <p:ext uri="{BB962C8B-B14F-4D97-AF65-F5344CB8AC3E}">
        <p14:creationId xmlns:p14="http://schemas.microsoft.com/office/powerpoint/2010/main" val="1587693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174" y="1851325"/>
            <a:ext cx="8213651" cy="3331896"/>
          </a:xfrm>
          <a:prstGeom prst="roundRect">
            <a:avLst/>
          </a:prstGeom>
          <a:solidFill>
            <a:srgbClr val="ECF1E7">
              <a:alpha val="85098"/>
            </a:srgbClr>
          </a:solidFill>
          <a:ln>
            <a:solidFill>
              <a:schemeClr val="tx2">
                <a:lumMod val="50000"/>
              </a:schemeClr>
            </a:solidFill>
          </a:ln>
        </p:spPr>
        <p:txBody>
          <a:bodyPr>
            <a:normAutofit/>
          </a:bodyPr>
          <a:lstStyle/>
          <a:p>
            <a:pPr marL="0" indent="0">
              <a:buNone/>
            </a:pPr>
            <a:r>
              <a:rPr lang="en-US" b="1" u="sng" dirty="0">
                <a:solidFill>
                  <a:schemeClr val="accent2">
                    <a:lumMod val="50000"/>
                  </a:schemeClr>
                </a:solidFill>
                <a:latin typeface="Candara" panose="020E0502030303020204" pitchFamily="34" charset="0"/>
              </a:rPr>
              <a:t>TEKS</a:t>
            </a:r>
            <a:r>
              <a:rPr lang="en-US" b="1" dirty="0">
                <a:solidFill>
                  <a:schemeClr val="accent2">
                    <a:lumMod val="50000"/>
                  </a:schemeClr>
                </a:solidFill>
                <a:latin typeface="Candara" panose="020E0502030303020204" pitchFamily="34" charset="0"/>
              </a:rPr>
              <a:t>: </a:t>
            </a:r>
            <a:r>
              <a:rPr lang="en-US" dirty="0">
                <a:solidFill>
                  <a:schemeClr val="accent2">
                    <a:lumMod val="50000"/>
                  </a:schemeClr>
                </a:solidFill>
                <a:latin typeface="Candara" panose="020E0502030303020204" pitchFamily="34" charset="0"/>
              </a:rPr>
              <a:t>130.25 16 (A-B) 17 (A-D)  </a:t>
            </a:r>
            <a:r>
              <a:rPr lang="en-US" dirty="0">
                <a:solidFill>
                  <a:schemeClr val="accent2">
                    <a:lumMod val="50000"/>
                  </a:schemeClr>
                </a:solidFill>
              </a:rPr>
              <a:t>The student identifies how plants grow and how specialized cells, tissues, and organs develop. The student diagrams the structure and function of nucleic acids in the mechanism of genetics.</a:t>
            </a:r>
          </a:p>
          <a:p>
            <a:pPr marL="0" indent="0">
              <a:buNone/>
            </a:pPr>
            <a:r>
              <a:rPr lang="en-US" sz="2000" b="1" dirty="0">
                <a:latin typeface="Candara" panose="020E0502030303020204" pitchFamily="34" charset="0"/>
              </a:rPr>
              <a:t>Objectives:</a:t>
            </a:r>
          </a:p>
          <a:p>
            <a:r>
              <a:rPr lang="en-US" dirty="0"/>
              <a:t>Student will interpret the transmission pathways and criticize the implications.</a:t>
            </a:r>
          </a:p>
          <a:p>
            <a:r>
              <a:rPr lang="en-US" dirty="0"/>
              <a:t>Students will construct a plan for the best practices to go over the transmissions.</a:t>
            </a:r>
          </a:p>
        </p:txBody>
      </p:sp>
      <p:sp>
        <p:nvSpPr>
          <p:cNvPr id="7" name="Content Placeholder 2"/>
          <p:cNvSpPr txBox="1">
            <a:spLocks/>
          </p:cNvSpPr>
          <p:nvPr/>
        </p:nvSpPr>
        <p:spPr>
          <a:xfrm>
            <a:off x="581925" y="966106"/>
            <a:ext cx="7980150" cy="717344"/>
          </a:xfrm>
          <a:prstGeom prst="roundRect">
            <a:avLst/>
          </a:prstGeom>
          <a:solidFill>
            <a:srgbClr val="ECF1E7">
              <a:alpha val="85098"/>
            </a:srgbClr>
          </a:solidFill>
          <a:ln>
            <a:solidFill>
              <a:schemeClr val="tx2">
                <a:lumMod val="50000"/>
              </a:schemeClr>
            </a:solidFill>
          </a:ln>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gn="ctr">
              <a:buNone/>
            </a:pPr>
            <a:r>
              <a:rPr lang="en-US" sz="3600" b="1" dirty="0">
                <a:solidFill>
                  <a:schemeClr val="tx1"/>
                </a:solidFill>
                <a:latin typeface="Candara" panose="020E0502030303020204" pitchFamily="34" charset="0"/>
              </a:rPr>
              <a:t>TEKS / OBJECTIVES</a:t>
            </a:r>
          </a:p>
        </p:txBody>
      </p:sp>
      <p:pic>
        <p:nvPicPr>
          <p:cNvPr id="8" name="Picture 7" descr="header_logo.png">
            <a:extLst>
              <a:ext uri="{FF2B5EF4-FFF2-40B4-BE49-F238E27FC236}">
                <a16:creationId xmlns:a16="http://schemas.microsoft.com/office/drawing/2014/main" id="{E8B1DD53-5455-42B0-9E1C-3A307CB449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25637"/>
            <a:ext cx="3719632" cy="523102"/>
          </a:xfrm>
          <a:prstGeom prst="rect">
            <a:avLst/>
          </a:prstGeom>
        </p:spPr>
      </p:pic>
      <p:pic>
        <p:nvPicPr>
          <p:cNvPr id="6" name="Picture 5">
            <a:extLst>
              <a:ext uri="{FF2B5EF4-FFF2-40B4-BE49-F238E27FC236}">
                <a16:creationId xmlns:a16="http://schemas.microsoft.com/office/drawing/2014/main" id="{12F00150-3FA0-4642-AFFB-1A1BFA6E48F2}"/>
              </a:ext>
            </a:extLst>
          </p:cNvPr>
          <p:cNvPicPr>
            <a:picLocks noChangeAspect="1"/>
          </p:cNvPicPr>
          <p:nvPr/>
        </p:nvPicPr>
        <p:blipFill rotWithShape="1">
          <a:blip r:embed="rId4"/>
          <a:srcRect l="8079" t="78762" r="9784" b="6499"/>
          <a:stretch/>
        </p:blipFill>
        <p:spPr>
          <a:xfrm>
            <a:off x="4073236" y="6225637"/>
            <a:ext cx="4904509" cy="523102"/>
          </a:xfrm>
          <a:prstGeom prst="rect">
            <a:avLst/>
          </a:prstGeom>
        </p:spPr>
      </p:pic>
    </p:spTree>
    <p:extLst>
      <p:ext uri="{BB962C8B-B14F-4D97-AF65-F5344CB8AC3E}">
        <p14:creationId xmlns:p14="http://schemas.microsoft.com/office/powerpoint/2010/main" val="19124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376663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pic>
        <p:nvPicPr>
          <p:cNvPr id="15" name="Picture 14" descr="logocrop.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6047287"/>
            <a:ext cx="9144000" cy="810714"/>
          </a:xfrm>
          <a:prstGeom prst="rect">
            <a:avLst/>
          </a:prstGeom>
          <a:ln w="38100" cmpd="sng">
            <a:noFill/>
          </a:ln>
        </p:spPr>
      </p:pic>
      <p:sp>
        <p:nvSpPr>
          <p:cNvPr id="2" name="Title 1"/>
          <p:cNvSpPr>
            <a:spLocks noGrp="1"/>
          </p:cNvSpPr>
          <p:nvPr>
            <p:ph type="title"/>
          </p:nvPr>
        </p:nvSpPr>
        <p:spPr>
          <a:xfrm>
            <a:off x="457200" y="534679"/>
            <a:ext cx="8229600" cy="882958"/>
          </a:xfrm>
        </p:spPr>
        <p:txBody>
          <a:bodyPr>
            <a:normAutofit/>
          </a:bodyPr>
          <a:lstStyle/>
          <a:p>
            <a:r>
              <a:rPr lang="en-US" sz="4000" b="1" dirty="0">
                <a:solidFill>
                  <a:srgbClr val="000000"/>
                </a:solidFill>
                <a:latin typeface="Century Gothic" panose="020B0502020202020204" pitchFamily="34" charset="0"/>
                <a:cs typeface="WC ROUGHTRAD Bta"/>
              </a:rPr>
              <a:t>Anticipation Questions</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87653" y="2003101"/>
            <a:ext cx="8499147" cy="3880773"/>
          </a:xfrm>
        </p:spPr>
        <p:txBody>
          <a:bodyPr/>
          <a:lstStyle/>
          <a:p>
            <a:r>
              <a:rPr lang="en-US" b="1" dirty="0">
                <a:solidFill>
                  <a:schemeClr val="tx2">
                    <a:lumMod val="50000"/>
                  </a:schemeClr>
                </a:solidFill>
              </a:rPr>
              <a:t>What are some examples of successful human mitigation efforts?</a:t>
            </a:r>
          </a:p>
          <a:p>
            <a:endParaRPr lang="en-US" b="1" dirty="0">
              <a:solidFill>
                <a:schemeClr val="tx2">
                  <a:lumMod val="50000"/>
                </a:schemeClr>
              </a:solidFill>
            </a:endParaRPr>
          </a:p>
          <a:p>
            <a:r>
              <a:rPr lang="en-US" b="1" dirty="0">
                <a:solidFill>
                  <a:schemeClr val="tx2">
                    <a:lumMod val="50000"/>
                  </a:schemeClr>
                </a:solidFill>
              </a:rPr>
              <a:t>What could you do when you identify Invasive Species in your community?</a:t>
            </a:r>
          </a:p>
          <a:p>
            <a:endParaRPr lang="en-US" b="1" dirty="0">
              <a:solidFill>
                <a:schemeClr val="tx2">
                  <a:lumMod val="50000"/>
                </a:schemeClr>
              </a:solidFill>
            </a:endParaRPr>
          </a:p>
          <a:p>
            <a:r>
              <a:rPr lang="en-US" b="1" dirty="0">
                <a:solidFill>
                  <a:schemeClr val="tx2">
                    <a:lumMod val="50000"/>
                  </a:schemeClr>
                </a:solidFill>
              </a:rPr>
              <a:t>What is the best practice in your opinion when handling invasive species?</a:t>
            </a:r>
          </a:p>
        </p:txBody>
      </p:sp>
      <p:pic>
        <p:nvPicPr>
          <p:cNvPr id="18" name="Picture 17">
            <a:extLst>
              <a:ext uri="{FF2B5EF4-FFF2-40B4-BE49-F238E27FC236}">
                <a16:creationId xmlns:a16="http://schemas.microsoft.com/office/drawing/2014/main" id="{F330478B-6DD7-4E42-AFE2-C0155E484870}"/>
              </a:ext>
            </a:extLst>
          </p:cNvPr>
          <p:cNvPicPr>
            <a:picLocks noChangeAspect="1"/>
          </p:cNvPicPr>
          <p:nvPr/>
        </p:nvPicPr>
        <p:blipFill rotWithShape="1">
          <a:blip r:embed="rId9"/>
          <a:srcRect l="4889" t="78762" r="7000" b="6499"/>
          <a:stretch/>
        </p:blipFill>
        <p:spPr>
          <a:xfrm>
            <a:off x="0" y="5938345"/>
            <a:ext cx="9144000" cy="909146"/>
          </a:xfrm>
          <a:prstGeom prst="rect">
            <a:avLst/>
          </a:prstGeom>
        </p:spPr>
      </p:pic>
    </p:spTree>
    <p:extLst>
      <p:ext uri="{BB962C8B-B14F-4D97-AF65-F5344CB8AC3E}">
        <p14:creationId xmlns:p14="http://schemas.microsoft.com/office/powerpoint/2010/main" val="136637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1786" y="2376622"/>
            <a:ext cx="9292281" cy="4133892"/>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2979496" y="885642"/>
            <a:ext cx="5115697" cy="1189516"/>
          </a:xfrm>
        </p:spPr>
        <p:txBody>
          <a:bodyPr>
            <a:normAutofit fontScale="90000"/>
          </a:bodyPr>
          <a:lstStyle/>
          <a:p>
            <a:r>
              <a:rPr lang="en-US" sz="4000" b="1" dirty="0">
                <a:solidFill>
                  <a:srgbClr val="000000"/>
                </a:solidFill>
                <a:latin typeface="Century Gothic" panose="020B0502020202020204" pitchFamily="34" charset="0"/>
                <a:cs typeface="WC ROUGHTRAD Bta"/>
              </a:rPr>
              <a:t>and Invasive Species Management</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70817" y="2652489"/>
            <a:ext cx="8802366" cy="3538011"/>
          </a:xfrm>
        </p:spPr>
        <p:txBody>
          <a:bodyPr>
            <a:noAutofit/>
          </a:bodyPr>
          <a:lstStyle/>
          <a:p>
            <a:pPr marL="0" indent="0" algn="ctr">
              <a:buNone/>
            </a:pPr>
            <a:r>
              <a:rPr lang="en-US" sz="2800" b="1" i="0" dirty="0">
                <a:solidFill>
                  <a:schemeClr val="tx2">
                    <a:lumMod val="75000"/>
                  </a:schemeClr>
                </a:solidFill>
                <a:effectLst/>
              </a:rPr>
              <a:t>Plant Pest and Disease Preventio</a:t>
            </a:r>
            <a:r>
              <a:rPr lang="en-US" sz="2800" b="1" dirty="0">
                <a:solidFill>
                  <a:schemeClr val="tx2">
                    <a:lumMod val="75000"/>
                  </a:schemeClr>
                </a:solidFill>
              </a:rPr>
              <a:t>n Program</a:t>
            </a:r>
            <a:endParaRPr lang="en-US" sz="2800" b="1" i="0" dirty="0">
              <a:solidFill>
                <a:schemeClr val="tx2">
                  <a:lumMod val="75000"/>
                </a:schemeClr>
              </a:solidFill>
              <a:effectLst/>
            </a:endParaRPr>
          </a:p>
          <a:p>
            <a:pPr algn="l">
              <a:buClr>
                <a:schemeClr val="tx2">
                  <a:lumMod val="75000"/>
                </a:schemeClr>
              </a:buClr>
              <a:buFont typeface="+mj-lt"/>
              <a:buAutoNum type="arabicPeriod"/>
            </a:pPr>
            <a:r>
              <a:rPr lang="en-US" sz="2000" b="1" i="0" dirty="0">
                <a:solidFill>
                  <a:schemeClr val="tx2">
                    <a:lumMod val="50000"/>
                  </a:schemeClr>
                </a:solidFill>
                <a:effectLst/>
              </a:rPr>
              <a:t>Enhancing</a:t>
            </a:r>
            <a:r>
              <a:rPr lang="en-US" sz="2000" b="1" i="0" dirty="0">
                <a:solidFill>
                  <a:schemeClr val="tx2">
                    <a:lumMod val="75000"/>
                  </a:schemeClr>
                </a:solidFill>
                <a:effectLst/>
              </a:rPr>
              <a:t> </a:t>
            </a:r>
            <a:r>
              <a:rPr lang="en-US" sz="2000" i="0" dirty="0">
                <a:solidFill>
                  <a:srgbClr val="333333"/>
                </a:solidFill>
                <a:effectLst/>
              </a:rPr>
              <a:t>plant pest and disease </a:t>
            </a:r>
            <a:r>
              <a:rPr lang="en-US" sz="2000" b="1" i="0" dirty="0">
                <a:solidFill>
                  <a:schemeClr val="tx2">
                    <a:lumMod val="50000"/>
                  </a:schemeClr>
                </a:solidFill>
                <a:effectLst/>
              </a:rPr>
              <a:t>analysis and survey</a:t>
            </a:r>
            <a:r>
              <a:rPr lang="en-US" sz="2000" i="0" dirty="0">
                <a:solidFill>
                  <a:schemeClr val="tx2">
                    <a:lumMod val="50000"/>
                  </a:schemeClr>
                </a:solidFill>
                <a:effectLst/>
              </a:rPr>
              <a:t>.</a:t>
            </a:r>
          </a:p>
          <a:p>
            <a:pPr algn="l">
              <a:buClr>
                <a:schemeClr val="tx2">
                  <a:lumMod val="75000"/>
                </a:schemeClr>
              </a:buClr>
              <a:buFont typeface="+mj-lt"/>
              <a:buAutoNum type="arabicPeriod"/>
            </a:pPr>
            <a:r>
              <a:rPr lang="en-US" sz="2000" b="1" i="0" dirty="0">
                <a:solidFill>
                  <a:schemeClr val="tx2">
                    <a:lumMod val="50000"/>
                  </a:schemeClr>
                </a:solidFill>
                <a:effectLst/>
              </a:rPr>
              <a:t>Targeting domestic inspection </a:t>
            </a:r>
            <a:r>
              <a:rPr lang="en-US" sz="2000" i="0" dirty="0">
                <a:solidFill>
                  <a:srgbClr val="333333"/>
                </a:solidFill>
                <a:effectLst/>
              </a:rPr>
              <a:t>activities at vulnerable points for safeguarding. </a:t>
            </a:r>
          </a:p>
          <a:p>
            <a:pPr algn="l">
              <a:buClr>
                <a:schemeClr val="tx2">
                  <a:lumMod val="75000"/>
                </a:schemeClr>
              </a:buClr>
              <a:buFont typeface="+mj-lt"/>
              <a:buAutoNum type="arabicPeriod"/>
            </a:pPr>
            <a:r>
              <a:rPr lang="en-US" sz="2000" b="1" i="0" dirty="0">
                <a:solidFill>
                  <a:schemeClr val="tx2">
                    <a:lumMod val="50000"/>
                  </a:schemeClr>
                </a:solidFill>
                <a:effectLst/>
              </a:rPr>
              <a:t>Enhancing</a:t>
            </a:r>
            <a:r>
              <a:rPr lang="en-US" sz="2000" b="1" i="0" dirty="0">
                <a:solidFill>
                  <a:srgbClr val="333333"/>
                </a:solidFill>
                <a:effectLst/>
              </a:rPr>
              <a:t> </a:t>
            </a:r>
            <a:r>
              <a:rPr lang="en-US" sz="2000" i="0" dirty="0">
                <a:solidFill>
                  <a:srgbClr val="333333"/>
                </a:solidFill>
                <a:effectLst/>
              </a:rPr>
              <a:t>and strengthening </a:t>
            </a:r>
            <a:r>
              <a:rPr lang="en-US" sz="2000" b="1" i="0" dirty="0">
                <a:solidFill>
                  <a:schemeClr val="tx2">
                    <a:lumMod val="50000"/>
                  </a:schemeClr>
                </a:solidFill>
                <a:effectLst/>
              </a:rPr>
              <a:t>pest identification and technology.</a:t>
            </a:r>
          </a:p>
          <a:p>
            <a:pPr algn="l">
              <a:buClr>
                <a:schemeClr val="tx2">
                  <a:lumMod val="75000"/>
                </a:schemeClr>
              </a:buClr>
              <a:buFont typeface="+mj-lt"/>
              <a:buAutoNum type="arabicPeriod"/>
            </a:pPr>
            <a:r>
              <a:rPr lang="en-US" sz="2000" b="1" i="0" dirty="0">
                <a:solidFill>
                  <a:schemeClr val="tx2">
                    <a:lumMod val="50000"/>
                  </a:schemeClr>
                </a:solidFill>
                <a:effectLst/>
              </a:rPr>
              <a:t>Safeguarding</a:t>
            </a:r>
            <a:r>
              <a:rPr lang="en-US" sz="2000" i="0" dirty="0">
                <a:solidFill>
                  <a:schemeClr val="tx2">
                    <a:lumMod val="50000"/>
                  </a:schemeClr>
                </a:solidFill>
                <a:effectLst/>
              </a:rPr>
              <a:t> </a:t>
            </a:r>
            <a:r>
              <a:rPr lang="en-US" sz="2000" b="1" i="0" dirty="0">
                <a:solidFill>
                  <a:schemeClr val="tx2">
                    <a:lumMod val="50000"/>
                  </a:schemeClr>
                </a:solidFill>
                <a:effectLst/>
              </a:rPr>
              <a:t>nursery production</a:t>
            </a:r>
            <a:r>
              <a:rPr lang="en-US" sz="2000" i="0" dirty="0">
                <a:solidFill>
                  <a:schemeClr val="tx2">
                    <a:lumMod val="50000"/>
                  </a:schemeClr>
                </a:solidFill>
                <a:effectLst/>
              </a:rPr>
              <a:t>.</a:t>
            </a:r>
          </a:p>
          <a:p>
            <a:pPr algn="l">
              <a:buClr>
                <a:schemeClr val="tx2">
                  <a:lumMod val="75000"/>
                </a:schemeClr>
              </a:buClr>
              <a:buFont typeface="+mj-lt"/>
              <a:buAutoNum type="arabicPeriod"/>
            </a:pPr>
            <a:r>
              <a:rPr lang="en-US" sz="2000" b="1" i="0" dirty="0">
                <a:solidFill>
                  <a:schemeClr val="tx2">
                    <a:lumMod val="50000"/>
                  </a:schemeClr>
                </a:solidFill>
                <a:effectLst/>
              </a:rPr>
              <a:t>Conducting targeted outreach and education</a:t>
            </a:r>
            <a:r>
              <a:rPr lang="en-US" sz="2000" i="0" dirty="0">
                <a:solidFill>
                  <a:schemeClr val="tx2">
                    <a:lumMod val="75000"/>
                  </a:schemeClr>
                </a:solidFill>
                <a:effectLst/>
              </a:rPr>
              <a:t>.</a:t>
            </a:r>
          </a:p>
          <a:p>
            <a:pPr algn="l">
              <a:buClr>
                <a:schemeClr val="tx2">
                  <a:lumMod val="75000"/>
                </a:schemeClr>
              </a:buClr>
              <a:buFont typeface="+mj-lt"/>
              <a:buAutoNum type="arabicPeriod"/>
            </a:pPr>
            <a:r>
              <a:rPr lang="en-US" sz="2000" b="1" i="0" dirty="0">
                <a:solidFill>
                  <a:schemeClr val="tx2">
                    <a:lumMod val="50000"/>
                  </a:schemeClr>
                </a:solidFill>
                <a:effectLst/>
              </a:rPr>
              <a:t>Enhancing mitigation </a:t>
            </a:r>
            <a:r>
              <a:rPr lang="en-US" sz="2000" i="0" dirty="0">
                <a:solidFill>
                  <a:srgbClr val="333333"/>
                </a:solidFill>
                <a:effectLst/>
              </a:rPr>
              <a:t>and rapid response capabilities.</a:t>
            </a:r>
          </a:p>
          <a:p>
            <a:pPr algn="l" rtl="0" fontAlgn="base">
              <a:buFont typeface="Arial" panose="020B0604020202020204" pitchFamily="34" charset="0"/>
              <a:buChar char="•"/>
            </a:pPr>
            <a:endParaRPr lang="en-US" sz="2500" dirty="0"/>
          </a:p>
        </p:txBody>
      </p:sp>
      <p:pic>
        <p:nvPicPr>
          <p:cNvPr id="19" name="Picture 18" descr="Logo, company name&#10;&#10;Description automatically generated">
            <a:extLst>
              <a:ext uri="{FF2B5EF4-FFF2-40B4-BE49-F238E27FC236}">
                <a16:creationId xmlns:a16="http://schemas.microsoft.com/office/drawing/2014/main" id="{5DFBB57E-D376-4075-B3E8-40BBF884AA28}"/>
              </a:ext>
            </a:extLst>
          </p:cNvPr>
          <p:cNvPicPr>
            <a:picLocks noChangeAspect="1"/>
          </p:cNvPicPr>
          <p:nvPr/>
        </p:nvPicPr>
        <p:blipFill>
          <a:blip r:embed="rId8"/>
          <a:stretch>
            <a:fillRect/>
          </a:stretch>
        </p:blipFill>
        <p:spPr>
          <a:xfrm>
            <a:off x="420481" y="637017"/>
            <a:ext cx="2559015" cy="1847336"/>
          </a:xfrm>
          <a:prstGeom prst="rect">
            <a:avLst/>
          </a:prstGeom>
        </p:spPr>
      </p:pic>
    </p:spTree>
    <p:extLst>
      <p:ext uri="{BB962C8B-B14F-4D97-AF65-F5344CB8AC3E}">
        <p14:creationId xmlns:p14="http://schemas.microsoft.com/office/powerpoint/2010/main" val="94221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4593" y="1627316"/>
            <a:ext cx="9354207" cy="473905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62911" y="578934"/>
            <a:ext cx="8229600" cy="882958"/>
          </a:xfrm>
        </p:spPr>
        <p:txBody>
          <a:bodyPr>
            <a:normAutofit/>
          </a:bodyPr>
          <a:lstStyle/>
          <a:p>
            <a:r>
              <a:rPr lang="en-US" sz="4000" b="1" dirty="0">
                <a:solidFill>
                  <a:srgbClr val="000000"/>
                </a:solidFill>
                <a:latin typeface="Century Gothic" panose="020B0502020202020204" pitchFamily="34" charset="0"/>
                <a:cs typeface="WC ROUGHTRAD Bta"/>
              </a:rPr>
              <a:t>What is a Pathway?</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43576" y="1768273"/>
            <a:ext cx="9100424" cy="3880773"/>
          </a:xfrm>
        </p:spPr>
        <p:txBody>
          <a:bodyPr>
            <a:normAutofit/>
          </a:bodyPr>
          <a:lstStyle/>
          <a:p>
            <a:r>
              <a:rPr lang="en-US" sz="2400" b="1" dirty="0">
                <a:solidFill>
                  <a:schemeClr val="tx1">
                    <a:lumMod val="85000"/>
                    <a:lumOff val="15000"/>
                  </a:schemeClr>
                </a:solidFill>
              </a:rPr>
              <a:t>Pathways for invasive species can range depending on how they are spread.</a:t>
            </a:r>
          </a:p>
          <a:p>
            <a:pPr lvl="1">
              <a:spcBef>
                <a:spcPts val="600"/>
              </a:spcBef>
            </a:pPr>
            <a:r>
              <a:rPr lang="en-US" sz="2000" b="1" dirty="0">
                <a:solidFill>
                  <a:schemeClr val="tx2">
                    <a:lumMod val="75000"/>
                  </a:schemeClr>
                </a:solidFill>
              </a:rPr>
              <a:t>Aquatic vs. Terrestrial</a:t>
            </a:r>
          </a:p>
          <a:p>
            <a:pPr lvl="2">
              <a:spcBef>
                <a:spcPts val="600"/>
              </a:spcBef>
            </a:pPr>
            <a:r>
              <a:rPr lang="en-US" sz="1800" dirty="0">
                <a:solidFill>
                  <a:schemeClr val="tx2">
                    <a:lumMod val="75000"/>
                  </a:schemeClr>
                </a:solidFill>
              </a:rPr>
              <a:t>Ex: Zebra Mussel vs. King Ranch bluestem</a:t>
            </a:r>
          </a:p>
          <a:p>
            <a:pPr lvl="1">
              <a:spcBef>
                <a:spcPts val="600"/>
              </a:spcBef>
            </a:pPr>
            <a:r>
              <a:rPr lang="en-US" sz="2000" b="1" dirty="0">
                <a:solidFill>
                  <a:schemeClr val="tx2">
                    <a:lumMod val="75000"/>
                  </a:schemeClr>
                </a:solidFill>
              </a:rPr>
              <a:t>Intentional vs. Accidental</a:t>
            </a:r>
          </a:p>
          <a:p>
            <a:pPr lvl="2">
              <a:spcBef>
                <a:spcPts val="600"/>
              </a:spcBef>
            </a:pPr>
            <a:r>
              <a:rPr lang="en-US" sz="1800" dirty="0">
                <a:solidFill>
                  <a:schemeClr val="tx2">
                    <a:lumMod val="75000"/>
                  </a:schemeClr>
                </a:solidFill>
              </a:rPr>
              <a:t>Ornamental plant vs. Seed contaminants</a:t>
            </a:r>
          </a:p>
          <a:p>
            <a:r>
              <a:rPr lang="en-US" sz="2400" b="1" dirty="0">
                <a:solidFill>
                  <a:schemeClr val="tx1">
                    <a:lumMod val="85000"/>
                    <a:lumOff val="15000"/>
                  </a:schemeClr>
                </a:solidFill>
              </a:rPr>
              <a:t>Humans have imported and transplanted numerous species throughout the world.</a:t>
            </a:r>
          </a:p>
          <a:p>
            <a:endParaRPr lang="en-US" sz="3200" dirty="0"/>
          </a:p>
        </p:txBody>
      </p:sp>
      <p:pic>
        <p:nvPicPr>
          <p:cNvPr id="4" name="Picture 3" descr="A picture containing text, outdoor&#10;&#10;Description automatically generated">
            <a:hlinkClick r:id="rId8"/>
            <a:extLst>
              <a:ext uri="{FF2B5EF4-FFF2-40B4-BE49-F238E27FC236}">
                <a16:creationId xmlns:a16="http://schemas.microsoft.com/office/drawing/2014/main" id="{981881DD-39AC-43EC-8DEC-BED5AC4CB19F}"/>
              </a:ext>
            </a:extLst>
          </p:cNvPr>
          <p:cNvPicPr>
            <a:picLocks noChangeAspect="1"/>
          </p:cNvPicPr>
          <p:nvPr/>
        </p:nvPicPr>
        <p:blipFill rotWithShape="1">
          <a:blip r:embed="rId9"/>
          <a:srcRect l="10889" t="3080"/>
          <a:stretch/>
        </p:blipFill>
        <p:spPr>
          <a:xfrm>
            <a:off x="6037243" y="4490360"/>
            <a:ext cx="2078590" cy="2260725"/>
          </a:xfrm>
          <a:prstGeom prst="rect">
            <a:avLst/>
          </a:prstGeom>
          <a:ln>
            <a:solidFill>
              <a:schemeClr val="tx2">
                <a:lumMod val="50000"/>
              </a:schemeClr>
            </a:solidFill>
          </a:ln>
        </p:spPr>
      </p:pic>
      <p:pic>
        <p:nvPicPr>
          <p:cNvPr id="9" name="Picture 8" descr="A picture containing text&#10;&#10;Description automatically generated">
            <a:hlinkClick r:id="rId10"/>
            <a:extLst>
              <a:ext uri="{FF2B5EF4-FFF2-40B4-BE49-F238E27FC236}">
                <a16:creationId xmlns:a16="http://schemas.microsoft.com/office/drawing/2014/main" id="{2341E2AE-6DA4-4A81-8E68-DEDB4D6B5062}"/>
              </a:ext>
            </a:extLst>
          </p:cNvPr>
          <p:cNvPicPr>
            <a:picLocks noChangeAspect="1"/>
          </p:cNvPicPr>
          <p:nvPr/>
        </p:nvPicPr>
        <p:blipFill rotWithShape="1">
          <a:blip r:embed="rId11"/>
          <a:srcRect l="18276" t="9171" r="17586" b="8947"/>
          <a:stretch/>
        </p:blipFill>
        <p:spPr>
          <a:xfrm>
            <a:off x="939133" y="5063928"/>
            <a:ext cx="4202553" cy="1447486"/>
          </a:xfrm>
          <a:prstGeom prst="rect">
            <a:avLst/>
          </a:prstGeom>
          <a:ln>
            <a:solidFill>
              <a:schemeClr val="tx2">
                <a:lumMod val="50000"/>
              </a:schemeClr>
            </a:solidFill>
          </a:ln>
        </p:spPr>
      </p:pic>
    </p:spTree>
    <p:extLst>
      <p:ext uri="{BB962C8B-B14F-4D97-AF65-F5344CB8AC3E}">
        <p14:creationId xmlns:p14="http://schemas.microsoft.com/office/powerpoint/2010/main" val="20663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731717"/>
            <a:ext cx="9144000" cy="4196118"/>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06520" y="631134"/>
            <a:ext cx="8229600" cy="882958"/>
          </a:xfrm>
        </p:spPr>
        <p:txBody>
          <a:bodyPr>
            <a:normAutofit/>
          </a:bodyPr>
          <a:lstStyle/>
          <a:p>
            <a:r>
              <a:rPr lang="en-US" sz="4000" b="1" dirty="0">
                <a:solidFill>
                  <a:srgbClr val="000000"/>
                </a:solidFill>
                <a:latin typeface="Century Gothic" panose="020B0502020202020204" pitchFamily="34" charset="0"/>
                <a:cs typeface="WC ROUGHTRAD Bta"/>
              </a:rPr>
              <a:t>What is a Pathway?</a:t>
            </a:r>
            <a:endParaRPr lang="en-US" sz="3000" b="1" dirty="0">
              <a:solidFill>
                <a:srgbClr val="000000"/>
              </a:solidFill>
              <a:latin typeface="Century Gothic" panose="020B0502020202020204" pitchFamily="34" charset="0"/>
              <a:cs typeface="WC ROUGHTRAD Bta"/>
            </a:endParaRP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106520" y="1873121"/>
            <a:ext cx="7424664" cy="3882987"/>
          </a:xfrm>
        </p:spPr>
        <p:txBody>
          <a:bodyPr>
            <a:normAutofit/>
          </a:bodyPr>
          <a:lstStyle/>
          <a:p>
            <a:pPr marL="0" indent="0">
              <a:buNone/>
            </a:pPr>
            <a:r>
              <a:rPr lang="en-US" sz="2600" b="1" dirty="0">
                <a:solidFill>
                  <a:schemeClr val="tx1">
                    <a:lumMod val="85000"/>
                    <a:lumOff val="15000"/>
                  </a:schemeClr>
                </a:solidFill>
              </a:rPr>
              <a:t>Pathways are created by human interactions </a:t>
            </a:r>
            <a:r>
              <a:rPr lang="en-US" sz="2600" b="1" u="sng" dirty="0">
                <a:solidFill>
                  <a:schemeClr val="tx1">
                    <a:lumMod val="85000"/>
                    <a:lumOff val="15000"/>
                  </a:schemeClr>
                </a:solidFill>
              </a:rPr>
              <a:t>more often</a:t>
            </a:r>
            <a:r>
              <a:rPr lang="en-US" sz="2600" b="1" dirty="0">
                <a:solidFill>
                  <a:schemeClr val="tx1">
                    <a:lumMod val="85000"/>
                    <a:lumOff val="15000"/>
                  </a:schemeClr>
                </a:solidFill>
              </a:rPr>
              <a:t> than natural dispersal</a:t>
            </a:r>
            <a:r>
              <a:rPr lang="en-US" sz="2600" dirty="0">
                <a:solidFill>
                  <a:schemeClr val="tx1">
                    <a:lumMod val="85000"/>
                    <a:lumOff val="15000"/>
                  </a:schemeClr>
                </a:solidFill>
              </a:rPr>
              <a:t>.</a:t>
            </a:r>
          </a:p>
          <a:p>
            <a:pPr lvl="1">
              <a:spcBef>
                <a:spcPts val="600"/>
              </a:spcBef>
            </a:pPr>
            <a:r>
              <a:rPr lang="en-US" sz="2200" b="1" dirty="0">
                <a:solidFill>
                  <a:schemeClr val="tx2">
                    <a:lumMod val="75000"/>
                  </a:schemeClr>
                </a:solidFill>
              </a:rPr>
              <a:t>Escape</a:t>
            </a:r>
            <a:r>
              <a:rPr lang="en-US" sz="2200" b="1" dirty="0"/>
              <a:t> </a:t>
            </a:r>
            <a:r>
              <a:rPr lang="en-US" sz="2000" dirty="0"/>
              <a:t>(from field, greenhouse, aquarium, etc.)</a:t>
            </a:r>
          </a:p>
          <a:p>
            <a:pPr lvl="1">
              <a:spcBef>
                <a:spcPts val="600"/>
              </a:spcBef>
            </a:pPr>
            <a:r>
              <a:rPr lang="en-US" sz="2200" b="1" dirty="0">
                <a:solidFill>
                  <a:schemeClr val="tx2">
                    <a:lumMod val="75000"/>
                  </a:schemeClr>
                </a:solidFill>
              </a:rPr>
              <a:t>Pet Trade</a:t>
            </a:r>
          </a:p>
          <a:p>
            <a:pPr lvl="1">
              <a:spcBef>
                <a:spcPts val="600"/>
              </a:spcBef>
            </a:pPr>
            <a:r>
              <a:rPr lang="en-US" sz="2200" b="1" dirty="0">
                <a:solidFill>
                  <a:schemeClr val="tx2">
                    <a:lumMod val="75000"/>
                  </a:schemeClr>
                </a:solidFill>
              </a:rPr>
              <a:t>Ornamental / Aesthetic Purpose</a:t>
            </a:r>
          </a:p>
          <a:p>
            <a:pPr lvl="1">
              <a:spcBef>
                <a:spcPts val="600"/>
              </a:spcBef>
            </a:pPr>
            <a:r>
              <a:rPr lang="en-US" sz="2200" b="1" dirty="0">
                <a:solidFill>
                  <a:schemeClr val="tx2">
                    <a:lumMod val="75000"/>
                  </a:schemeClr>
                </a:solidFill>
              </a:rPr>
              <a:t>Imported Goods</a:t>
            </a:r>
          </a:p>
          <a:p>
            <a:pPr lvl="2">
              <a:spcBef>
                <a:spcPts val="600"/>
              </a:spcBef>
            </a:pPr>
            <a:r>
              <a:rPr lang="en-US" sz="2000" dirty="0"/>
              <a:t>Many species are “Hitchhikers” on imported goods and shipping supplies.</a:t>
            </a:r>
          </a:p>
          <a:p>
            <a:pPr lvl="1">
              <a:spcBef>
                <a:spcPts val="600"/>
              </a:spcBef>
            </a:pPr>
            <a:r>
              <a:rPr lang="en-US" sz="2200" b="1" dirty="0">
                <a:solidFill>
                  <a:schemeClr val="tx2">
                    <a:lumMod val="75000"/>
                  </a:schemeClr>
                </a:solidFill>
              </a:rPr>
              <a:t>Brought to manage or replace other species</a:t>
            </a:r>
          </a:p>
          <a:p>
            <a:endParaRPr lang="en-US" sz="3200" dirty="0"/>
          </a:p>
        </p:txBody>
      </p:sp>
      <p:pic>
        <p:nvPicPr>
          <p:cNvPr id="4" name="Picture 3" descr="Calendar, map&#10;&#10;Description automatically generated">
            <a:extLst>
              <a:ext uri="{FF2B5EF4-FFF2-40B4-BE49-F238E27FC236}">
                <a16:creationId xmlns:a16="http://schemas.microsoft.com/office/drawing/2014/main" id="{E8F3BB4F-DE93-4B2A-9CAC-DE464E439FE9}"/>
              </a:ext>
            </a:extLst>
          </p:cNvPr>
          <p:cNvPicPr>
            <a:picLocks noChangeAspect="1"/>
          </p:cNvPicPr>
          <p:nvPr/>
        </p:nvPicPr>
        <p:blipFill>
          <a:blip r:embed="rId8"/>
          <a:stretch>
            <a:fillRect/>
          </a:stretch>
        </p:blipFill>
        <p:spPr>
          <a:xfrm>
            <a:off x="66351" y="5538908"/>
            <a:ext cx="3374595" cy="1148798"/>
          </a:xfrm>
          <a:prstGeom prst="rect">
            <a:avLst/>
          </a:prstGeom>
          <a:ln>
            <a:solidFill>
              <a:schemeClr val="tx2">
                <a:lumMod val="50000"/>
              </a:schemeClr>
            </a:solidFill>
          </a:ln>
        </p:spPr>
      </p:pic>
      <p:pic>
        <p:nvPicPr>
          <p:cNvPr id="6" name="Picture 5" descr="A picture containing plant, flower&#10;&#10;Description automatically generated">
            <a:extLst>
              <a:ext uri="{FF2B5EF4-FFF2-40B4-BE49-F238E27FC236}">
                <a16:creationId xmlns:a16="http://schemas.microsoft.com/office/drawing/2014/main" id="{AA43ED86-3E1D-4489-8858-B4DDA61A7BE3}"/>
              </a:ext>
            </a:extLst>
          </p:cNvPr>
          <p:cNvPicPr>
            <a:picLocks noChangeAspect="1"/>
          </p:cNvPicPr>
          <p:nvPr/>
        </p:nvPicPr>
        <p:blipFill rotWithShape="1">
          <a:blip r:embed="rId9"/>
          <a:srcRect l="8370" t="8990"/>
          <a:stretch/>
        </p:blipFill>
        <p:spPr>
          <a:xfrm>
            <a:off x="6839954" y="5186906"/>
            <a:ext cx="2248961" cy="1500800"/>
          </a:xfrm>
          <a:prstGeom prst="rect">
            <a:avLst/>
          </a:prstGeom>
        </p:spPr>
      </p:pic>
      <p:pic>
        <p:nvPicPr>
          <p:cNvPr id="9" name="Picture 8" descr="Burmese Python: Robert Edman, Florida Fish and Wildlife Conservation Commission , Bugwood.org ">
            <a:extLst>
              <a:ext uri="{FF2B5EF4-FFF2-40B4-BE49-F238E27FC236}">
                <a16:creationId xmlns:a16="http://schemas.microsoft.com/office/drawing/2014/main" id="{CB821CBA-B5FD-46EA-8A0A-8263B394F4A0}"/>
              </a:ext>
            </a:extLst>
          </p:cNvPr>
          <p:cNvPicPr>
            <a:picLocks noChangeAspect="1"/>
          </p:cNvPicPr>
          <p:nvPr/>
        </p:nvPicPr>
        <p:blipFill rotWithShape="1">
          <a:blip r:embed="rId10"/>
          <a:srcRect l="12336" t="10970"/>
          <a:stretch/>
        </p:blipFill>
        <p:spPr>
          <a:xfrm>
            <a:off x="7316623" y="1377849"/>
            <a:ext cx="1773813" cy="3325751"/>
          </a:xfrm>
          <a:prstGeom prst="rect">
            <a:avLst/>
          </a:prstGeom>
          <a:ln>
            <a:solidFill>
              <a:schemeClr val="tx2">
                <a:lumMod val="50000"/>
              </a:schemeClr>
            </a:solidFill>
          </a:ln>
        </p:spPr>
      </p:pic>
    </p:spTree>
    <p:extLst>
      <p:ext uri="{BB962C8B-B14F-4D97-AF65-F5344CB8AC3E}">
        <p14:creationId xmlns:p14="http://schemas.microsoft.com/office/powerpoint/2010/main" val="1520135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8991" y="1772774"/>
            <a:ext cx="9276733" cy="4413175"/>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14799" y="631134"/>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Aquatic Importation</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34420" y="2001317"/>
            <a:ext cx="5565895" cy="3945349"/>
          </a:xfrm>
        </p:spPr>
        <p:txBody>
          <a:bodyPr>
            <a:noAutofit/>
          </a:bodyPr>
          <a:lstStyle/>
          <a:p>
            <a:pPr marL="0" indent="0" algn="l" rtl="0" fontAlgn="base">
              <a:spcBef>
                <a:spcPts val="0"/>
              </a:spcBef>
              <a:buNone/>
            </a:pPr>
            <a:r>
              <a:rPr lang="en-US" sz="2400" b="1" i="0" dirty="0">
                <a:solidFill>
                  <a:schemeClr val="tx1">
                    <a:lumMod val="85000"/>
                    <a:lumOff val="15000"/>
                  </a:schemeClr>
                </a:solidFill>
                <a:effectLst/>
              </a:rPr>
              <a:t>Importation of goods and </a:t>
            </a:r>
            <a:r>
              <a:rPr lang="en-US" sz="2400" b="1" i="1" dirty="0">
                <a:solidFill>
                  <a:schemeClr val="tx1">
                    <a:lumMod val="85000"/>
                    <a:lumOff val="15000"/>
                  </a:schemeClr>
                </a:solidFill>
              </a:rPr>
              <a:t>how </a:t>
            </a:r>
            <a:r>
              <a:rPr lang="en-US" sz="2400" b="1" dirty="0">
                <a:solidFill>
                  <a:schemeClr val="tx1">
                    <a:lumMod val="85000"/>
                    <a:lumOff val="15000"/>
                  </a:schemeClr>
                </a:solidFill>
              </a:rPr>
              <a:t>they are transported has led to </a:t>
            </a:r>
            <a:r>
              <a:rPr lang="en-US" sz="2400" b="1" i="1" dirty="0">
                <a:solidFill>
                  <a:schemeClr val="tx1">
                    <a:lumMod val="85000"/>
                    <a:lumOff val="15000"/>
                  </a:schemeClr>
                </a:solidFill>
              </a:rPr>
              <a:t>accidental </a:t>
            </a:r>
            <a:r>
              <a:rPr lang="en-US" sz="2400" b="1" dirty="0">
                <a:solidFill>
                  <a:schemeClr val="tx1">
                    <a:lumMod val="85000"/>
                    <a:lumOff val="15000"/>
                  </a:schemeClr>
                </a:solidFill>
              </a:rPr>
              <a:t>introduction.</a:t>
            </a:r>
            <a:endParaRPr lang="en-US" sz="2400" b="1" i="0" dirty="0">
              <a:solidFill>
                <a:schemeClr val="tx1">
                  <a:lumMod val="85000"/>
                  <a:lumOff val="15000"/>
                </a:schemeClr>
              </a:solidFill>
              <a:effectLst/>
            </a:endParaRPr>
          </a:p>
          <a:p>
            <a:pPr marL="400050" lvl="1" indent="0" fontAlgn="base">
              <a:spcBef>
                <a:spcPts val="0"/>
              </a:spcBef>
              <a:buNone/>
            </a:pPr>
            <a:r>
              <a:rPr lang="en-US" sz="2300" dirty="0"/>
              <a:t>Many invasive aquatic animals have </a:t>
            </a:r>
            <a:r>
              <a:rPr lang="en-US" sz="2300" u="sng" dirty="0"/>
              <a:t>microscopic larvae </a:t>
            </a:r>
            <a:r>
              <a:rPr lang="en-US" sz="2300" dirty="0"/>
              <a:t>that are drawn up in the </a:t>
            </a:r>
            <a:r>
              <a:rPr lang="en-US" sz="2300" u="sng" dirty="0"/>
              <a:t>ballast water for cargo ships</a:t>
            </a:r>
            <a:r>
              <a:rPr lang="en-US" sz="2300" dirty="0"/>
              <a:t>.</a:t>
            </a:r>
            <a:r>
              <a:rPr lang="en-US" sz="2300" i="0" dirty="0">
                <a:effectLst/>
              </a:rPr>
              <a:t>​</a:t>
            </a:r>
          </a:p>
          <a:p>
            <a:pPr lvl="1" fontAlgn="base">
              <a:spcBef>
                <a:spcPts val="0"/>
              </a:spcBef>
              <a:buFont typeface="Arial" panose="020B0604020202020204" pitchFamily="34" charset="0"/>
              <a:buChar char="•"/>
            </a:pPr>
            <a:r>
              <a:rPr lang="en-US" sz="2000" b="1" i="0" u="none" strike="noStrike" dirty="0">
                <a:solidFill>
                  <a:schemeClr val="tx1">
                    <a:lumMod val="85000"/>
                    <a:lumOff val="15000"/>
                  </a:schemeClr>
                </a:solidFill>
                <a:effectLst/>
              </a:rPr>
              <a:t>Invasive Bryozoans</a:t>
            </a:r>
            <a:endParaRPr lang="en-US" sz="2000" b="1" dirty="0">
              <a:solidFill>
                <a:schemeClr val="tx1">
                  <a:lumMod val="85000"/>
                  <a:lumOff val="15000"/>
                </a:schemeClr>
              </a:solidFill>
            </a:endParaRPr>
          </a:p>
          <a:p>
            <a:pPr lvl="1" fontAlgn="base">
              <a:spcBef>
                <a:spcPts val="0"/>
              </a:spcBef>
              <a:buFont typeface="Arial" panose="020B0604020202020204" pitchFamily="34" charset="0"/>
              <a:buChar char="•"/>
            </a:pPr>
            <a:r>
              <a:rPr lang="en-US" sz="2000" b="1" dirty="0">
                <a:solidFill>
                  <a:schemeClr val="tx1">
                    <a:lumMod val="85000"/>
                    <a:lumOff val="15000"/>
                  </a:schemeClr>
                </a:solidFill>
              </a:rPr>
              <a:t>Australian Spotted Jellyfish</a:t>
            </a:r>
          </a:p>
          <a:p>
            <a:pPr lvl="1" fontAlgn="base">
              <a:spcBef>
                <a:spcPts val="0"/>
              </a:spcBef>
              <a:buFont typeface="Arial" panose="020B0604020202020204" pitchFamily="34" charset="0"/>
              <a:buChar char="•"/>
            </a:pPr>
            <a:r>
              <a:rPr lang="en-US" sz="2000" b="1" dirty="0">
                <a:solidFill>
                  <a:schemeClr val="tx1">
                    <a:lumMod val="85000"/>
                    <a:lumOff val="15000"/>
                  </a:schemeClr>
                </a:solidFill>
              </a:rPr>
              <a:t>Quagga Mussels</a:t>
            </a:r>
          </a:p>
          <a:p>
            <a:pPr lvl="1" fontAlgn="base">
              <a:spcBef>
                <a:spcPts val="0"/>
              </a:spcBef>
              <a:buFont typeface="Arial" panose="020B0604020202020204" pitchFamily="34" charset="0"/>
              <a:buChar char="•"/>
            </a:pPr>
            <a:r>
              <a:rPr lang="en-US" sz="2000" b="1" dirty="0">
                <a:solidFill>
                  <a:schemeClr val="tx1">
                    <a:lumMod val="85000"/>
                    <a:lumOff val="15000"/>
                  </a:schemeClr>
                </a:solidFill>
                <a:effectLst/>
              </a:rPr>
              <a:t>Zebra Mussels</a:t>
            </a:r>
          </a:p>
          <a:p>
            <a:pPr marL="457200" lvl="1" indent="0" fontAlgn="base">
              <a:spcBef>
                <a:spcPts val="0"/>
              </a:spcBef>
              <a:buNone/>
            </a:pPr>
            <a:endParaRPr lang="en-US" sz="700" b="1" dirty="0">
              <a:solidFill>
                <a:schemeClr val="tx1">
                  <a:lumMod val="85000"/>
                  <a:lumOff val="15000"/>
                </a:schemeClr>
              </a:solidFill>
            </a:endParaRPr>
          </a:p>
          <a:p>
            <a:pPr marL="57150" indent="0" fontAlgn="base">
              <a:spcBef>
                <a:spcPts val="0"/>
              </a:spcBef>
              <a:buNone/>
            </a:pPr>
            <a:r>
              <a:rPr lang="en-US" sz="2200" b="1" dirty="0">
                <a:solidFill>
                  <a:schemeClr val="tx1"/>
                </a:solidFill>
              </a:rPr>
              <a:t>Further spread by recreational boating</a:t>
            </a:r>
          </a:p>
        </p:txBody>
      </p:sp>
      <p:pic>
        <p:nvPicPr>
          <p:cNvPr id="19" name="Picture 18">
            <a:extLst>
              <a:ext uri="{FF2B5EF4-FFF2-40B4-BE49-F238E27FC236}">
                <a16:creationId xmlns:a16="http://schemas.microsoft.com/office/drawing/2014/main" id="{96C492FE-FB87-4E30-B7B5-959EF74D67E0}"/>
              </a:ext>
            </a:extLst>
          </p:cNvPr>
          <p:cNvPicPr>
            <a:picLocks noChangeAspect="1"/>
          </p:cNvPicPr>
          <p:nvPr/>
        </p:nvPicPr>
        <p:blipFill rotWithShape="1">
          <a:blip r:embed="rId8"/>
          <a:srcRect l="4889" t="78762" r="7000" b="8806"/>
          <a:stretch/>
        </p:blipFill>
        <p:spPr>
          <a:xfrm>
            <a:off x="0" y="6115398"/>
            <a:ext cx="9144000" cy="766871"/>
          </a:xfrm>
          <a:prstGeom prst="rect">
            <a:avLst/>
          </a:prstGeom>
        </p:spPr>
      </p:pic>
      <p:pic>
        <p:nvPicPr>
          <p:cNvPr id="5" name="Picture 4" descr="Australian Spotted Jellyfish&#10;Trish Murphey, NC Department of Environment and Natural Resources, Bugwood.org ">
            <a:hlinkClick r:id="rId9"/>
            <a:extLst>
              <a:ext uri="{FF2B5EF4-FFF2-40B4-BE49-F238E27FC236}">
                <a16:creationId xmlns:a16="http://schemas.microsoft.com/office/drawing/2014/main" id="{0780CF28-7B6F-4F20-858E-8AFD62861773}"/>
              </a:ext>
            </a:extLst>
          </p:cNvPr>
          <p:cNvPicPr>
            <a:picLocks noChangeAspect="1"/>
          </p:cNvPicPr>
          <p:nvPr/>
        </p:nvPicPr>
        <p:blipFill rotWithShape="1">
          <a:blip r:embed="rId10"/>
          <a:srcRect l="22646" t="16504"/>
          <a:stretch/>
        </p:blipFill>
        <p:spPr>
          <a:xfrm>
            <a:off x="5600314" y="2746500"/>
            <a:ext cx="1796517" cy="1454382"/>
          </a:xfrm>
          <a:prstGeom prst="rect">
            <a:avLst/>
          </a:prstGeom>
        </p:spPr>
      </p:pic>
      <p:pic>
        <p:nvPicPr>
          <p:cNvPr id="10" name="Picture 9" descr="Lacey Crust Bryozoan&#10;Eugene van der Pijll, Wikimedia Commons ">
            <a:extLst>
              <a:ext uri="{FF2B5EF4-FFF2-40B4-BE49-F238E27FC236}">
                <a16:creationId xmlns:a16="http://schemas.microsoft.com/office/drawing/2014/main" id="{00A42D3A-2681-4FFE-8F1E-27A90A954A25}"/>
              </a:ext>
            </a:extLst>
          </p:cNvPr>
          <p:cNvPicPr>
            <a:picLocks noChangeAspect="1"/>
          </p:cNvPicPr>
          <p:nvPr/>
        </p:nvPicPr>
        <p:blipFill>
          <a:blip r:embed="rId11"/>
          <a:stretch>
            <a:fillRect/>
          </a:stretch>
        </p:blipFill>
        <p:spPr>
          <a:xfrm>
            <a:off x="6752410" y="1554723"/>
            <a:ext cx="2368419" cy="1590729"/>
          </a:xfrm>
          <a:prstGeom prst="rect">
            <a:avLst/>
          </a:prstGeom>
          <a:ln>
            <a:solidFill>
              <a:schemeClr val="tx1"/>
            </a:solidFill>
          </a:ln>
        </p:spPr>
      </p:pic>
      <p:pic>
        <p:nvPicPr>
          <p:cNvPr id="20" name="Picture 19" descr="Zebra Mussels: Amy Benson, USGS, Bugwood.org">
            <a:extLst>
              <a:ext uri="{FF2B5EF4-FFF2-40B4-BE49-F238E27FC236}">
                <a16:creationId xmlns:a16="http://schemas.microsoft.com/office/drawing/2014/main" id="{2E780B53-945C-46AC-9509-F25C42D08021}"/>
              </a:ext>
            </a:extLst>
          </p:cNvPr>
          <p:cNvPicPr>
            <a:picLocks noChangeAspect="1"/>
          </p:cNvPicPr>
          <p:nvPr/>
        </p:nvPicPr>
        <p:blipFill rotWithShape="1">
          <a:blip r:embed="rId12"/>
          <a:srcRect l="14124" t="13256"/>
          <a:stretch/>
        </p:blipFill>
        <p:spPr>
          <a:xfrm>
            <a:off x="7190680" y="3824664"/>
            <a:ext cx="2492497" cy="2574925"/>
          </a:xfrm>
          <a:prstGeom prst="rect">
            <a:avLst/>
          </a:prstGeom>
        </p:spPr>
      </p:pic>
      <p:sp>
        <p:nvSpPr>
          <p:cNvPr id="15" name="Flowchart: Punched Tape 14">
            <a:hlinkClick r:id="rId13"/>
            <a:extLst>
              <a:ext uri="{FF2B5EF4-FFF2-40B4-BE49-F238E27FC236}">
                <a16:creationId xmlns:a16="http://schemas.microsoft.com/office/drawing/2014/main" id="{760C637C-5722-446C-80C4-9DAA85BDE379}"/>
              </a:ext>
            </a:extLst>
          </p:cNvPr>
          <p:cNvSpPr/>
          <p:nvPr/>
        </p:nvSpPr>
        <p:spPr>
          <a:xfrm>
            <a:off x="4579375" y="4459353"/>
            <a:ext cx="2284721" cy="800524"/>
          </a:xfrm>
          <a:prstGeom prst="flowChartPunchedTap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hlinkClick r:id="rId14">
                  <a:extLst>
                    <a:ext uri="{A12FA001-AC4F-418D-AE19-62706E023703}">
                      <ahyp:hlinkClr xmlns:ahyp="http://schemas.microsoft.com/office/drawing/2018/hyperlinkcolor" val="tx"/>
                    </a:ext>
                  </a:extLst>
                </a:hlinkClick>
              </a:rPr>
              <a:t>Spread of Zebra Mussels Animation</a:t>
            </a:r>
            <a:endParaRPr lang="en-US" sz="1600" b="1" dirty="0">
              <a:solidFill>
                <a:schemeClr val="bg1"/>
              </a:solidFill>
            </a:endParaRPr>
          </a:p>
        </p:txBody>
      </p:sp>
    </p:spTree>
    <p:extLst>
      <p:ext uri="{BB962C8B-B14F-4D97-AF65-F5344CB8AC3E}">
        <p14:creationId xmlns:p14="http://schemas.microsoft.com/office/powerpoint/2010/main" val="405309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285705"/>
            <a:ext cx="9144000" cy="4196118"/>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190072" y="628482"/>
            <a:ext cx="8229600" cy="882958"/>
          </a:xfrm>
        </p:spPr>
        <p:txBody>
          <a:bodyPr>
            <a:normAutofit fontScale="90000"/>
          </a:bodyPr>
          <a:lstStyle/>
          <a:p>
            <a:r>
              <a:rPr lang="en-US" sz="4000" b="1" dirty="0">
                <a:solidFill>
                  <a:srgbClr val="000000"/>
                </a:solidFill>
                <a:latin typeface="Century Gothic" panose="020B0502020202020204" pitchFamily="34" charset="0"/>
                <a:cs typeface="WC ROUGHTRAD Bta"/>
              </a:rPr>
              <a:t>Examples: </a:t>
            </a:r>
            <a:r>
              <a:rPr lang="en-US" sz="4000" b="1" dirty="0">
                <a:solidFill>
                  <a:schemeClr val="accent5">
                    <a:lumMod val="50000"/>
                  </a:schemeClr>
                </a:solidFill>
                <a:latin typeface="Century Gothic" panose="020B0502020202020204" pitchFamily="34" charset="0"/>
                <a:cs typeface="WC ROUGHTRAD Bta"/>
              </a:rPr>
              <a:t>Biocontrol gone wrong.</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48042" y="1432435"/>
            <a:ext cx="6959830" cy="3603212"/>
          </a:xfrm>
        </p:spPr>
        <p:txBody>
          <a:bodyPr>
            <a:normAutofit/>
          </a:bodyPr>
          <a:lstStyle/>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Grass Carp- </a:t>
            </a:r>
            <a:r>
              <a:rPr lang="en-US" sz="2000" i="0" u="none" strike="noStrike" dirty="0">
                <a:effectLst/>
              </a:rPr>
              <a:t>to control invasive aquatic plants like Hydrilla.</a:t>
            </a:r>
            <a:r>
              <a:rPr lang="en-US" sz="2000" i="0" dirty="0">
                <a:effectLst/>
              </a:rPr>
              <a:t>​</a:t>
            </a:r>
          </a:p>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Cactus Moth- </a:t>
            </a:r>
            <a:r>
              <a:rPr lang="en-US" sz="2000" i="0" u="none" strike="noStrike" dirty="0">
                <a:effectLst/>
              </a:rPr>
              <a:t>In Australia and the Caribbean, imported to control </a:t>
            </a:r>
            <a:r>
              <a:rPr lang="en-US" sz="2000" i="1" u="none" strike="noStrike" dirty="0">
                <a:effectLst/>
              </a:rPr>
              <a:t>Opuntia </a:t>
            </a:r>
            <a:r>
              <a:rPr lang="en-US" sz="2000" i="0" u="none" strike="noStrike" dirty="0">
                <a:effectLst/>
              </a:rPr>
              <a:t>cacti.</a:t>
            </a:r>
            <a:r>
              <a:rPr lang="en-US" sz="2000" i="0" dirty="0">
                <a:effectLst/>
              </a:rPr>
              <a:t>​</a:t>
            </a:r>
          </a:p>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European Rabbit- </a:t>
            </a:r>
            <a:r>
              <a:rPr lang="en-US" sz="2000" i="0" u="none" strike="noStrike" dirty="0">
                <a:effectLst/>
              </a:rPr>
              <a:t>brought to Washington state to control weeds.</a:t>
            </a:r>
          </a:p>
          <a:p>
            <a:pPr algn="l" rtl="0" fontAlgn="base">
              <a:buFont typeface="Arial" panose="020B0604020202020204" pitchFamily="34" charset="0"/>
              <a:buChar char="•"/>
            </a:pPr>
            <a:r>
              <a:rPr lang="en-US" sz="2400" b="1" dirty="0">
                <a:solidFill>
                  <a:schemeClr val="tx1">
                    <a:lumMod val="85000"/>
                    <a:lumOff val="15000"/>
                  </a:schemeClr>
                </a:solidFill>
              </a:rPr>
              <a:t>Brown Trout- </a:t>
            </a:r>
            <a:r>
              <a:rPr lang="en-US" sz="2000" dirty="0"/>
              <a:t>Imported to fill overfished waterways. </a:t>
            </a:r>
            <a:endParaRPr lang="en-US" sz="2400" i="0" dirty="0">
              <a:effectLst/>
            </a:endParaRPr>
          </a:p>
          <a:p>
            <a:endParaRPr lang="en-US" sz="3200" dirty="0"/>
          </a:p>
        </p:txBody>
      </p:sp>
      <p:pic>
        <p:nvPicPr>
          <p:cNvPr id="18" name="Picture 17">
            <a:extLst>
              <a:ext uri="{FF2B5EF4-FFF2-40B4-BE49-F238E27FC236}">
                <a16:creationId xmlns:a16="http://schemas.microsoft.com/office/drawing/2014/main" id="{8A0DD31F-A4EC-4943-A462-4CCA4102ED2E}"/>
              </a:ext>
            </a:extLst>
          </p:cNvPr>
          <p:cNvPicPr>
            <a:picLocks noChangeAspect="1"/>
          </p:cNvPicPr>
          <p:nvPr/>
        </p:nvPicPr>
        <p:blipFill rotWithShape="1">
          <a:blip r:embed="rId8"/>
          <a:srcRect l="4889" t="78762" r="7000" b="8806"/>
          <a:stretch/>
        </p:blipFill>
        <p:spPr>
          <a:xfrm>
            <a:off x="0" y="6115398"/>
            <a:ext cx="9144000" cy="766871"/>
          </a:xfrm>
          <a:prstGeom prst="rect">
            <a:avLst/>
          </a:prstGeom>
        </p:spPr>
      </p:pic>
      <p:pic>
        <p:nvPicPr>
          <p:cNvPr id="4" name="Picture 3" descr="Cactus Moth: Ignacio Baez, USDA Agricultural Research Service, Bugwood.org ">
            <a:hlinkClick r:id="rId9"/>
            <a:extLst>
              <a:ext uri="{FF2B5EF4-FFF2-40B4-BE49-F238E27FC236}">
                <a16:creationId xmlns:a16="http://schemas.microsoft.com/office/drawing/2014/main" id="{475D7362-026F-4CCC-B00F-2077D16F805C}"/>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7200"/>
                    </a14:imgEffect>
                  </a14:imgLayer>
                </a14:imgProps>
              </a:ext>
            </a:extLst>
          </a:blip>
          <a:srcRect l="14844" t="3772"/>
          <a:stretch/>
        </p:blipFill>
        <p:spPr>
          <a:xfrm>
            <a:off x="6557142" y="4248666"/>
            <a:ext cx="2485307" cy="1867422"/>
          </a:xfrm>
          <a:prstGeom prst="rect">
            <a:avLst/>
          </a:prstGeom>
          <a:ln>
            <a:solidFill>
              <a:schemeClr val="tx2">
                <a:lumMod val="50000"/>
              </a:schemeClr>
            </a:solidFill>
          </a:ln>
        </p:spPr>
      </p:pic>
      <p:pic>
        <p:nvPicPr>
          <p:cNvPr id="6" name="Picture 5" descr="European Rabbit&#10;Joseph LaForest, University of Georgia, Bugwood.org ">
            <a:hlinkClick r:id="rId12"/>
            <a:extLst>
              <a:ext uri="{FF2B5EF4-FFF2-40B4-BE49-F238E27FC236}">
                <a16:creationId xmlns:a16="http://schemas.microsoft.com/office/drawing/2014/main" id="{4B104DFF-659B-422E-ABA7-6C9EDB52DDBF}"/>
              </a:ext>
            </a:extLst>
          </p:cNvPr>
          <p:cNvPicPr>
            <a:picLocks noChangeAspect="1"/>
          </p:cNvPicPr>
          <p:nvPr/>
        </p:nvPicPr>
        <p:blipFill rotWithShape="1">
          <a:blip r:embed="rId13"/>
          <a:srcRect l="33824" t="24272" r="3125"/>
          <a:stretch/>
        </p:blipFill>
        <p:spPr>
          <a:xfrm>
            <a:off x="3340378" y="4436732"/>
            <a:ext cx="2500566" cy="1689347"/>
          </a:xfrm>
          <a:prstGeom prst="rect">
            <a:avLst/>
          </a:prstGeom>
          <a:ln>
            <a:solidFill>
              <a:schemeClr val="tx2">
                <a:lumMod val="50000"/>
              </a:schemeClr>
            </a:solidFill>
          </a:ln>
        </p:spPr>
      </p:pic>
      <p:pic>
        <p:nvPicPr>
          <p:cNvPr id="9" name="Picture 8" descr="Grass Carp&#10;USGS , US Geological Survey, Bugwood.org ">
            <a:extLst>
              <a:ext uri="{FF2B5EF4-FFF2-40B4-BE49-F238E27FC236}">
                <a16:creationId xmlns:a16="http://schemas.microsoft.com/office/drawing/2014/main" id="{9366876B-0090-4E9B-BBC2-7D58377A3563}"/>
              </a:ext>
            </a:extLst>
          </p:cNvPr>
          <p:cNvPicPr>
            <a:picLocks noChangeAspect="1"/>
          </p:cNvPicPr>
          <p:nvPr/>
        </p:nvPicPr>
        <p:blipFill rotWithShape="1">
          <a:blip r:embed="rId14"/>
          <a:srcRect l="13418" t="20257" r="3676"/>
          <a:stretch/>
        </p:blipFill>
        <p:spPr>
          <a:xfrm>
            <a:off x="6557142" y="1726462"/>
            <a:ext cx="2474931" cy="1785383"/>
          </a:xfrm>
          <a:prstGeom prst="rect">
            <a:avLst/>
          </a:prstGeom>
          <a:ln>
            <a:solidFill>
              <a:schemeClr val="tx2">
                <a:lumMod val="50000"/>
              </a:schemeClr>
            </a:solidFill>
          </a:ln>
        </p:spPr>
      </p:pic>
      <p:pic>
        <p:nvPicPr>
          <p:cNvPr id="19" name="Picture 18" descr="Brown Trout: Lindsey Lewis, U.S. Fish and Wildlife, Bugwood.org &#10;">
            <a:extLst>
              <a:ext uri="{FF2B5EF4-FFF2-40B4-BE49-F238E27FC236}">
                <a16:creationId xmlns:a16="http://schemas.microsoft.com/office/drawing/2014/main" id="{5179E65B-9CAD-452F-863E-A9A8EA79FDE6}"/>
              </a:ext>
            </a:extLst>
          </p:cNvPr>
          <p:cNvPicPr>
            <a:picLocks noChangeAspect="1"/>
          </p:cNvPicPr>
          <p:nvPr/>
        </p:nvPicPr>
        <p:blipFill rotWithShape="1">
          <a:blip r:embed="rId15"/>
          <a:srcRect l="14706" t="27152" r="4044"/>
          <a:stretch/>
        </p:blipFill>
        <p:spPr>
          <a:xfrm>
            <a:off x="111927" y="4410312"/>
            <a:ext cx="2512253" cy="1689347"/>
          </a:xfrm>
          <a:prstGeom prst="rect">
            <a:avLst/>
          </a:prstGeom>
          <a:ln>
            <a:solidFill>
              <a:schemeClr val="tx2">
                <a:lumMod val="50000"/>
              </a:schemeClr>
            </a:solidFill>
          </a:ln>
        </p:spPr>
      </p:pic>
    </p:spTree>
    <p:extLst>
      <p:ext uri="{BB962C8B-B14F-4D97-AF65-F5344CB8AC3E}">
        <p14:creationId xmlns:p14="http://schemas.microsoft.com/office/powerpoint/2010/main" val="165378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17637"/>
            <a:ext cx="9144000" cy="4080717"/>
            <a:chOff x="0" y="1486797"/>
            <a:chExt cx="9144000" cy="4404988"/>
          </a:xfrm>
        </p:grpSpPr>
        <p:pic>
          <p:nvPicPr>
            <p:cNvPr id="12" name="Picture 11" descr="middl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44789"/>
              <a:ext cx="9144000" cy="4037446"/>
            </a:xfrm>
            <a:prstGeom prst="rect">
              <a:avLst/>
            </a:prstGeom>
          </p:spPr>
        </p:pic>
        <p:pic>
          <p:nvPicPr>
            <p:cNvPr id="13" name="Picture 12" descr="main_botto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667667"/>
              <a:ext cx="9144000" cy="224118"/>
            </a:xfrm>
            <a:prstGeom prst="rect">
              <a:avLst/>
            </a:prstGeom>
          </p:spPr>
        </p:pic>
        <p:pic>
          <p:nvPicPr>
            <p:cNvPr id="14" name="Picture 13" descr="main_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86797"/>
              <a:ext cx="9144000" cy="268941"/>
            </a:xfrm>
            <a:prstGeom prst="rect">
              <a:avLst/>
            </a:prstGeom>
          </p:spPr>
        </p:pic>
      </p:grpSp>
      <p:sp>
        <p:nvSpPr>
          <p:cNvPr id="2" name="Title 1"/>
          <p:cNvSpPr>
            <a:spLocks noGrp="1"/>
          </p:cNvSpPr>
          <p:nvPr>
            <p:ph type="title"/>
          </p:nvPr>
        </p:nvSpPr>
        <p:spPr>
          <a:xfrm>
            <a:off x="215758" y="545189"/>
            <a:ext cx="8229600" cy="882958"/>
          </a:xfrm>
        </p:spPr>
        <p:txBody>
          <a:bodyPr>
            <a:normAutofit/>
          </a:bodyPr>
          <a:lstStyle/>
          <a:p>
            <a:r>
              <a:rPr lang="en-US" b="1" dirty="0">
                <a:solidFill>
                  <a:srgbClr val="000000"/>
                </a:solidFill>
                <a:latin typeface="Century Gothic" panose="020B0502020202020204" pitchFamily="34" charset="0"/>
                <a:cs typeface="WC ROUGHTRAD Bta"/>
              </a:rPr>
              <a:t>Examples: </a:t>
            </a:r>
            <a:r>
              <a:rPr lang="en-US" b="1" dirty="0">
                <a:solidFill>
                  <a:schemeClr val="accent5">
                    <a:lumMod val="50000"/>
                  </a:schemeClr>
                </a:solidFill>
                <a:latin typeface="Century Gothic" panose="020B0502020202020204" pitchFamily="34" charset="0"/>
                <a:cs typeface="WC ROUGHTRAD Bta"/>
              </a:rPr>
              <a:t>Animal Trade failures</a:t>
            </a:r>
          </a:p>
        </p:txBody>
      </p:sp>
      <p:pic>
        <p:nvPicPr>
          <p:cNvPr id="17" name="Picture 16" descr="header_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 y="2"/>
            <a:ext cx="3939731" cy="534677"/>
          </a:xfrm>
          <a:prstGeom prst="rect">
            <a:avLst/>
          </a:prstGeom>
        </p:spPr>
      </p:pic>
      <p:pic>
        <p:nvPicPr>
          <p:cNvPr id="16" name="Picture 15">
            <a:extLst>
              <a:ext uri="{FF2B5EF4-FFF2-40B4-BE49-F238E27FC236}">
                <a16:creationId xmlns:a16="http://schemas.microsoft.com/office/drawing/2014/main" id="{270460E6-854F-44F8-8ABF-E950384B662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537345" y="106915"/>
            <a:ext cx="3484477" cy="306595"/>
          </a:xfrm>
          <a:prstGeom prst="rect">
            <a:avLst/>
          </a:prstGeom>
        </p:spPr>
      </p:pic>
      <p:sp>
        <p:nvSpPr>
          <p:cNvPr id="7" name="Content Placeholder 6">
            <a:extLst>
              <a:ext uri="{FF2B5EF4-FFF2-40B4-BE49-F238E27FC236}">
                <a16:creationId xmlns:a16="http://schemas.microsoft.com/office/drawing/2014/main" id="{42EFAAC0-9AB1-447A-84DF-7C2F5332EC77}"/>
              </a:ext>
            </a:extLst>
          </p:cNvPr>
          <p:cNvSpPr>
            <a:spLocks noGrp="1"/>
          </p:cNvSpPr>
          <p:nvPr>
            <p:ph idx="1"/>
          </p:nvPr>
        </p:nvSpPr>
        <p:spPr>
          <a:xfrm>
            <a:off x="-4904" y="1632821"/>
            <a:ext cx="6155070" cy="2860811"/>
          </a:xfrm>
        </p:spPr>
        <p:txBody>
          <a:bodyPr>
            <a:normAutofit/>
          </a:bodyPr>
          <a:lstStyle/>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Nutria- </a:t>
            </a:r>
            <a:r>
              <a:rPr lang="en-US" sz="2000" i="0" u="none" strike="noStrike" dirty="0">
                <a:effectLst/>
              </a:rPr>
              <a:t>Brought to supplement beaver fur trade and escaped captivity.</a:t>
            </a:r>
          </a:p>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Burmese Python- </a:t>
            </a:r>
            <a:r>
              <a:rPr lang="en-US" sz="2000" i="0" u="none" strike="noStrike" dirty="0">
                <a:effectLst/>
              </a:rPr>
              <a:t>one of the notorious pet-trade invasive species. </a:t>
            </a:r>
            <a:r>
              <a:rPr lang="en-US" sz="2400" i="0" dirty="0">
                <a:effectLst/>
              </a:rPr>
              <a:t>​</a:t>
            </a:r>
          </a:p>
          <a:p>
            <a:pPr algn="l" rtl="0" fontAlgn="base">
              <a:buFont typeface="Arial" panose="020B0604020202020204" pitchFamily="34" charset="0"/>
              <a:buChar char="•"/>
            </a:pPr>
            <a:r>
              <a:rPr lang="en-US" sz="2400" b="1" i="0" u="none" strike="noStrike" dirty="0">
                <a:solidFill>
                  <a:schemeClr val="tx1">
                    <a:lumMod val="85000"/>
                    <a:lumOff val="15000"/>
                  </a:schemeClr>
                </a:solidFill>
                <a:effectLst/>
              </a:rPr>
              <a:t>Red Lionfish- </a:t>
            </a:r>
            <a:r>
              <a:rPr lang="en-US" sz="2000" i="0" u="none" strike="noStrike" dirty="0">
                <a:effectLst/>
              </a:rPr>
              <a:t>has invaded the Gulf of Mexico up to NC, all from one flooded aquarium in Florida</a:t>
            </a:r>
            <a:r>
              <a:rPr lang="en-US" sz="2400" i="0" u="none" strike="noStrike" dirty="0">
                <a:effectLst/>
              </a:rPr>
              <a:t>.</a:t>
            </a:r>
            <a:endParaRPr lang="en-US" sz="2400" i="0" dirty="0">
              <a:effectLst/>
            </a:endParaRPr>
          </a:p>
          <a:p>
            <a:endParaRPr lang="en-US" sz="3200" dirty="0"/>
          </a:p>
        </p:txBody>
      </p:sp>
      <p:pic>
        <p:nvPicPr>
          <p:cNvPr id="4" name="Picture 3" descr="Nutria in water&#10;Photo: Dan Dzurisin, Flickr">
            <a:extLst>
              <a:ext uri="{FF2B5EF4-FFF2-40B4-BE49-F238E27FC236}">
                <a16:creationId xmlns:a16="http://schemas.microsoft.com/office/drawing/2014/main" id="{819BD676-B404-43D9-8A50-1F0B8DBF3676}"/>
              </a:ext>
            </a:extLst>
          </p:cNvPr>
          <p:cNvPicPr>
            <a:picLocks noChangeAspect="1"/>
          </p:cNvPicPr>
          <p:nvPr/>
        </p:nvPicPr>
        <p:blipFill rotWithShape="1">
          <a:blip r:embed="rId8"/>
          <a:srcRect l="20202" t="18561" b="24239"/>
          <a:stretch/>
        </p:blipFill>
        <p:spPr>
          <a:xfrm>
            <a:off x="6150166" y="1780329"/>
            <a:ext cx="2871913" cy="1538817"/>
          </a:xfrm>
          <a:prstGeom prst="rect">
            <a:avLst/>
          </a:prstGeom>
          <a:ln>
            <a:solidFill>
              <a:schemeClr val="tx2">
                <a:lumMod val="50000"/>
              </a:schemeClr>
            </a:solidFill>
          </a:ln>
        </p:spPr>
      </p:pic>
      <p:pic>
        <p:nvPicPr>
          <p:cNvPr id="19" name="Picture 18">
            <a:extLst>
              <a:ext uri="{FF2B5EF4-FFF2-40B4-BE49-F238E27FC236}">
                <a16:creationId xmlns:a16="http://schemas.microsoft.com/office/drawing/2014/main" id="{8D79659A-649B-4453-8D2F-64494AEDA1AF}"/>
              </a:ext>
            </a:extLst>
          </p:cNvPr>
          <p:cNvPicPr>
            <a:picLocks noChangeAspect="1"/>
          </p:cNvPicPr>
          <p:nvPr/>
        </p:nvPicPr>
        <p:blipFill rotWithShape="1">
          <a:blip r:embed="rId9"/>
          <a:srcRect l="4889" t="78762" r="7000" b="8806"/>
          <a:stretch/>
        </p:blipFill>
        <p:spPr>
          <a:xfrm>
            <a:off x="0" y="6115398"/>
            <a:ext cx="9144000" cy="766871"/>
          </a:xfrm>
          <a:prstGeom prst="rect">
            <a:avLst/>
          </a:prstGeom>
        </p:spPr>
      </p:pic>
      <p:pic>
        <p:nvPicPr>
          <p:cNvPr id="6" name="Picture 5" descr="Red Lionfish&#10;Rebekah D. Wallace, University of Georgia, Bugwood.org ">
            <a:hlinkClick r:id="rId10"/>
            <a:extLst>
              <a:ext uri="{FF2B5EF4-FFF2-40B4-BE49-F238E27FC236}">
                <a16:creationId xmlns:a16="http://schemas.microsoft.com/office/drawing/2014/main" id="{39C0D570-65E4-464B-B817-CD77C5BF7FC5}"/>
              </a:ext>
            </a:extLst>
          </p:cNvPr>
          <p:cNvPicPr>
            <a:picLocks noChangeAspect="1"/>
          </p:cNvPicPr>
          <p:nvPr/>
        </p:nvPicPr>
        <p:blipFill rotWithShape="1">
          <a:blip r:embed="rId11"/>
          <a:srcRect l="4963" t="5068" r="2880"/>
          <a:stretch/>
        </p:blipFill>
        <p:spPr>
          <a:xfrm>
            <a:off x="1408336" y="4083550"/>
            <a:ext cx="2498577" cy="1930362"/>
          </a:xfrm>
          <a:prstGeom prst="rect">
            <a:avLst/>
          </a:prstGeom>
          <a:ln>
            <a:solidFill>
              <a:schemeClr val="tx2">
                <a:lumMod val="50000"/>
              </a:schemeClr>
            </a:solidFill>
          </a:ln>
        </p:spPr>
      </p:pic>
      <p:pic>
        <p:nvPicPr>
          <p:cNvPr id="9" name="Picture 8" descr="Python&#10;Bob DeGross, National Park Service, Bugwood.org ">
            <a:extLst>
              <a:ext uri="{FF2B5EF4-FFF2-40B4-BE49-F238E27FC236}">
                <a16:creationId xmlns:a16="http://schemas.microsoft.com/office/drawing/2014/main" id="{5967C208-B8B4-4A31-8B92-8A1A3E31FB3A}"/>
              </a:ext>
            </a:extLst>
          </p:cNvPr>
          <p:cNvPicPr>
            <a:picLocks noChangeAspect="1"/>
          </p:cNvPicPr>
          <p:nvPr/>
        </p:nvPicPr>
        <p:blipFill rotWithShape="1">
          <a:blip r:embed="rId12"/>
          <a:srcRect l="11531" t="17765" r="3616"/>
          <a:stretch/>
        </p:blipFill>
        <p:spPr>
          <a:xfrm>
            <a:off x="6091520" y="3941987"/>
            <a:ext cx="2871656" cy="2122668"/>
          </a:xfrm>
          <a:prstGeom prst="rect">
            <a:avLst/>
          </a:prstGeom>
          <a:ln>
            <a:solidFill>
              <a:schemeClr val="tx2">
                <a:lumMod val="50000"/>
              </a:schemeClr>
            </a:solidFill>
          </a:ln>
        </p:spPr>
      </p:pic>
      <p:sp>
        <p:nvSpPr>
          <p:cNvPr id="15" name="Flowchart: Punched Tape 14">
            <a:hlinkClick r:id="rId13"/>
            <a:extLst>
              <a:ext uri="{FF2B5EF4-FFF2-40B4-BE49-F238E27FC236}">
                <a16:creationId xmlns:a16="http://schemas.microsoft.com/office/drawing/2014/main" id="{DD103E65-597C-4788-A33F-BC8BA0A4A0E2}"/>
              </a:ext>
            </a:extLst>
          </p:cNvPr>
          <p:cNvSpPr/>
          <p:nvPr/>
        </p:nvSpPr>
        <p:spPr>
          <a:xfrm>
            <a:off x="4572000" y="4485660"/>
            <a:ext cx="2193385" cy="880439"/>
          </a:xfrm>
          <a:prstGeom prst="flowChartPunchedTap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hlinkClick r:id="rId14">
                  <a:extLst>
                    <a:ext uri="{A12FA001-AC4F-418D-AE19-62706E023703}">
                      <ahyp:hlinkClr xmlns:ahyp="http://schemas.microsoft.com/office/drawing/2018/hyperlinkcolor" val="tx"/>
                    </a:ext>
                  </a:extLst>
                </a:hlinkClick>
              </a:rPr>
              <a:t>Exotic Pet release animation  </a:t>
            </a:r>
            <a:endParaRPr lang="en-US" b="1" dirty="0">
              <a:solidFill>
                <a:schemeClr val="bg1"/>
              </a:solidFill>
            </a:endParaRPr>
          </a:p>
        </p:txBody>
      </p:sp>
    </p:spTree>
    <p:extLst>
      <p:ext uri="{BB962C8B-B14F-4D97-AF65-F5344CB8AC3E}">
        <p14:creationId xmlns:p14="http://schemas.microsoft.com/office/powerpoint/2010/main" val="16822363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46098</TotalTime>
  <Words>1807</Words>
  <Application>Microsoft Macintosh PowerPoint</Application>
  <PresentationFormat>On-screen Show (4:3)</PresentationFormat>
  <Paragraphs>177</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Candara</vt:lpstr>
      <vt:lpstr>Century Gothic</vt:lpstr>
      <vt:lpstr>Trebuchet MS</vt:lpstr>
      <vt:lpstr>Wingdings 3</vt:lpstr>
      <vt:lpstr>Facet</vt:lpstr>
      <vt:lpstr>PowerPoint Presentation</vt:lpstr>
      <vt:lpstr>PowerPoint Presentation</vt:lpstr>
      <vt:lpstr>Anticipation Questions</vt:lpstr>
      <vt:lpstr>and Invasive Species Management</vt:lpstr>
      <vt:lpstr>What is a Pathway?</vt:lpstr>
      <vt:lpstr>What is a Pathway?</vt:lpstr>
      <vt:lpstr>Examples: Aquatic Importation</vt:lpstr>
      <vt:lpstr>Examples: Biocontrol gone wrong.</vt:lpstr>
      <vt:lpstr>Examples: Animal Trade failures</vt:lpstr>
      <vt:lpstr>Examples: Animal Trade failures</vt:lpstr>
      <vt:lpstr>Examples: Terrestrial Importation</vt:lpstr>
      <vt:lpstr>Examples: Terrestrial Importation</vt:lpstr>
      <vt:lpstr>Examples: Imported Plants</vt:lpstr>
      <vt:lpstr>What is a Pathway?</vt:lpstr>
      <vt:lpstr>Pathway Prevention</vt:lpstr>
      <vt:lpstr>Stop the Spread: Elevator Pitch</vt:lpstr>
      <vt:lpstr>PowerPoint Presentation</vt:lpstr>
    </vt:vector>
  </TitlesOfParts>
  <Company>The Univeristy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Bush</dc:creator>
  <cp:lastModifiedBy>Kleiner, Kylee</cp:lastModifiedBy>
  <cp:revision>1292</cp:revision>
  <cp:lastPrinted>2021-12-14T20:22:25Z</cp:lastPrinted>
  <dcterms:created xsi:type="dcterms:W3CDTF">2013-11-13T21:27:55Z</dcterms:created>
  <dcterms:modified xsi:type="dcterms:W3CDTF">2025-08-15T22:57:55Z</dcterms:modified>
</cp:coreProperties>
</file>